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65" r:id="rId2"/>
    <p:sldId id="268" r:id="rId3"/>
    <p:sldId id="269" r:id="rId4"/>
    <p:sldId id="271" r:id="rId5"/>
    <p:sldId id="286" r:id="rId6"/>
    <p:sldId id="272" r:id="rId7"/>
    <p:sldId id="287" r:id="rId8"/>
    <p:sldId id="273" r:id="rId9"/>
    <p:sldId id="288" r:id="rId10"/>
    <p:sldId id="274" r:id="rId11"/>
    <p:sldId id="290" r:id="rId12"/>
    <p:sldId id="276" r:id="rId13"/>
    <p:sldId id="279" r:id="rId14"/>
    <p:sldId id="280" r:id="rId15"/>
    <p:sldId id="281" r:id="rId16"/>
    <p:sldId id="282" r:id="rId17"/>
    <p:sldId id="285" r:id="rId18"/>
  </p:sldIdLst>
  <p:sldSz cx="12192000" cy="6858000"/>
  <p:notesSz cx="6858000" cy="9144000"/>
  <p:embeddedFontLst>
    <p:embeddedFont>
      <p:font typeface="#9Slide03 Bebas Neue Bold" panose="020B0606020202050201" pitchFamily="34" charset="0"/>
      <p:bold r:id="rId20"/>
    </p:embeddedFont>
    <p:embeddedFont>
      <p:font typeface="#9Slide03 Oswald Light" panose="00000400000000000000" pitchFamily="2" charset="0"/>
      <p:regular r:id="rId21"/>
    </p:embeddedFont>
    <p:embeddedFont>
      <p:font typeface="#9Slide05 Legendaria" panose="03030000000007000000" pitchFamily="66" charset="0"/>
      <p:regular r:id="rId22"/>
    </p:embeddedFont>
    <p:embeddedFont>
      <p:font typeface="#9Slide07 IcielBC Cubano Normal" panose="00000500000000000000" pitchFamily="2"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59CD56"/>
    <a:srgbClr val="7230FF"/>
    <a:srgbClr val="F9F9F9"/>
    <a:srgbClr val="F6F6F6"/>
    <a:srgbClr val="FFFFFF"/>
    <a:srgbClr val="9ACCEB"/>
    <a:srgbClr val="FDAA99"/>
    <a:srgbClr val="FF9900"/>
    <a:srgbClr val="9AD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38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Số dân</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numRef>
          </c:cat>
          <c:val>
            <c:numRef>
              <c:f>Sheet1!$B$2:$B$15</c:f>
              <c:numCache>
                <c:formatCode>General</c:formatCode>
                <c:ptCount val="4"/>
                <c:pt idx="0">
                  <c:v>82.4</c:v>
                </c:pt>
                <c:pt idx="1">
                  <c:v>86.9</c:v>
                </c:pt>
                <c:pt idx="2">
                  <c:v>92.2</c:v>
                </c:pt>
                <c:pt idx="3">
                  <c:v>98.5</c:v>
                </c:pt>
              </c:numCache>
            </c:numRef>
          </c:val>
          <c:extLst>
            <c:ext xmlns:c16="http://schemas.microsoft.com/office/drawing/2014/chart" uri="{C3380CC4-5D6E-409C-BE32-E72D297353CC}">
              <c16:uniqueId val="{00000000-AB2D-4680-AA8F-F11A763040AF}"/>
            </c:ext>
          </c:extLst>
        </c:ser>
        <c:dLbls>
          <c:showLegendKey val="0"/>
          <c:showVal val="0"/>
          <c:showCatName val="0"/>
          <c:showSerName val="0"/>
          <c:showPercent val="0"/>
          <c:showBubbleSize val="0"/>
        </c:dLbls>
        <c:gapWidth val="219"/>
        <c:axId val="1311752272"/>
        <c:axId val="13832867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Sheet1!$A$2:$A$15</c15:sqref>
                        </c15:formulaRef>
                      </c:ext>
                    </c:extLst>
                    <c:numCache>
                      <c:formatCode>General</c:formatCode>
                      <c:ptCount val="4"/>
                      <c:pt idx="0">
                        <c:v>2005</c:v>
                      </c:pt>
                      <c:pt idx="1">
                        <c:v>2010</c:v>
                      </c:pt>
                      <c:pt idx="2">
                        <c:v>2015</c:v>
                      </c:pt>
                      <c:pt idx="3">
                        <c:v>2021</c:v>
                      </c:pt>
                    </c:numCache>
                  </c:numRef>
                </c:cat>
                <c:val>
                  <c:numRef>
                    <c:extLst>
                      <c:ext uri="{02D57815-91ED-43cb-92C2-25804820EDAC}">
                        <c15:formulaRef>
                          <c15:sqref>Sheet1!$C$2:$C$15</c15:sqref>
                        </c15:formulaRef>
                      </c:ext>
                    </c:extLst>
                    <c:numCache>
                      <c:formatCode>General</c:formatCode>
                      <c:ptCount val="4"/>
                    </c:numCache>
                  </c:numRef>
                </c:val>
                <c:extLst>
                  <c:ext xmlns:c16="http://schemas.microsoft.com/office/drawing/2014/chart" uri="{C3380CC4-5D6E-409C-BE32-E72D297353CC}">
                    <c16:uniqueId val="{00000002-AB2D-4680-AA8F-F11A763040AF}"/>
                  </c:ext>
                </c:extLst>
              </c15:ser>
            </c15:filteredBarSeries>
          </c:ext>
        </c:extLst>
      </c:barChart>
      <c:lineChart>
        <c:grouping val="standard"/>
        <c:varyColors val="0"/>
        <c:ser>
          <c:idx val="2"/>
          <c:order val="2"/>
          <c:tx>
            <c:strRef>
              <c:f>Sheet1!$D$1</c:f>
              <c:strCache>
                <c:ptCount val="1"/>
                <c:pt idx="0">
                  <c:v>Tỉ lệ gia tăng dân số tự nhiên</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numRef>
          </c:cat>
          <c:val>
            <c:numRef>
              <c:f>Sheet1!$D$2:$D$15</c:f>
              <c:numCache>
                <c:formatCode>General</c:formatCode>
                <c:ptCount val="4"/>
                <c:pt idx="0">
                  <c:v>1.33</c:v>
                </c:pt>
                <c:pt idx="1">
                  <c:v>1.03</c:v>
                </c:pt>
                <c:pt idx="2">
                  <c:v>0.94</c:v>
                </c:pt>
                <c:pt idx="3">
                  <c:v>0.93</c:v>
                </c:pt>
              </c:numCache>
            </c:numRef>
          </c:val>
          <c:smooth val="0"/>
          <c:extLst>
            <c:ext xmlns:c16="http://schemas.microsoft.com/office/drawing/2014/chart" uri="{C3380CC4-5D6E-409C-BE32-E72D297353CC}">
              <c16:uniqueId val="{00000001-AB2D-4680-AA8F-F11A763040AF}"/>
            </c:ext>
          </c:extLst>
        </c:ser>
        <c:dLbls>
          <c:showLegendKey val="0"/>
          <c:showVal val="0"/>
          <c:showCatName val="0"/>
          <c:showSerName val="0"/>
          <c:showPercent val="0"/>
          <c:showBubbleSize val="0"/>
        </c:dLbls>
        <c:marker val="1"/>
        <c:smooth val="0"/>
        <c:axId val="194512656"/>
        <c:axId val="1552572160"/>
      </c:lineChart>
      <c:catAx>
        <c:axId val="1311752272"/>
        <c:scaling>
          <c:orientation val="minMax"/>
        </c:scaling>
        <c:delete val="0"/>
        <c:axPos val="b"/>
        <c:numFmt formatCode="General" sourceLinked="0"/>
        <c:majorTickMark val="cross"/>
        <c:minorTickMark val="cross"/>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383286704"/>
        <c:crosses val="autoZero"/>
        <c:auto val="1"/>
        <c:lblAlgn val="ctr"/>
        <c:lblOffset val="50"/>
        <c:noMultiLvlLbl val="0"/>
      </c:catAx>
      <c:valAx>
        <c:axId val="1383286704"/>
        <c:scaling>
          <c:orientation val="minMax"/>
        </c:scaling>
        <c:delete val="0"/>
        <c:axPos val="l"/>
        <c:numFmt formatCode="General" sourceLinked="1"/>
        <c:majorTickMark val="none"/>
        <c:minorTickMark val="out"/>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311752272"/>
        <c:crosses val="autoZero"/>
        <c:crossBetween val="between"/>
        <c:minorUnit val="2"/>
      </c:valAx>
      <c:valAx>
        <c:axId val="1552572160"/>
        <c:scaling>
          <c:orientation val="minMax"/>
          <c:max val="1.6"/>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94512656"/>
        <c:crosses val="max"/>
        <c:crossBetween val="between"/>
      </c:valAx>
      <c:catAx>
        <c:axId val="194512656"/>
        <c:scaling>
          <c:orientation val="minMax"/>
        </c:scaling>
        <c:delete val="1"/>
        <c:axPos val="b"/>
        <c:numFmt formatCode="General" sourceLinked="1"/>
        <c:majorTickMark val="out"/>
        <c:minorTickMark val="none"/>
        <c:tickLblPos val="nextTo"/>
        <c:crossAx val="15525721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effectLst/>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Số dân</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numRef>
          </c:cat>
          <c:val>
            <c:numRef>
              <c:f>Sheet1!$B$2:$B$15</c:f>
              <c:numCache>
                <c:formatCode>General</c:formatCode>
                <c:ptCount val="4"/>
                <c:pt idx="0">
                  <c:v>82.4</c:v>
                </c:pt>
                <c:pt idx="1">
                  <c:v>86.9</c:v>
                </c:pt>
                <c:pt idx="2">
                  <c:v>92.2</c:v>
                </c:pt>
                <c:pt idx="3">
                  <c:v>98.5</c:v>
                </c:pt>
              </c:numCache>
            </c:numRef>
          </c:val>
          <c:extLst>
            <c:ext xmlns:c16="http://schemas.microsoft.com/office/drawing/2014/chart" uri="{C3380CC4-5D6E-409C-BE32-E72D297353CC}">
              <c16:uniqueId val="{00000000-AB2D-4680-AA8F-F11A763040AF}"/>
            </c:ext>
          </c:extLst>
        </c:ser>
        <c:dLbls>
          <c:showLegendKey val="0"/>
          <c:showVal val="0"/>
          <c:showCatName val="0"/>
          <c:showSerName val="0"/>
          <c:showPercent val="0"/>
          <c:showBubbleSize val="0"/>
        </c:dLbls>
        <c:gapWidth val="219"/>
        <c:axId val="1311752272"/>
        <c:axId val="1383286704"/>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Rừng trồng</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Sheet1!$A$2:$A$15</c15:sqref>
                        </c15:formulaRef>
                      </c:ext>
                    </c:extLst>
                    <c:numCache>
                      <c:formatCode>General</c:formatCode>
                      <c:ptCount val="4"/>
                      <c:pt idx="0">
                        <c:v>2005</c:v>
                      </c:pt>
                      <c:pt idx="1">
                        <c:v>2010</c:v>
                      </c:pt>
                      <c:pt idx="2">
                        <c:v>2015</c:v>
                      </c:pt>
                      <c:pt idx="3">
                        <c:v>2021</c:v>
                      </c:pt>
                    </c:numCache>
                  </c:numRef>
                </c:cat>
                <c:val>
                  <c:numRef>
                    <c:extLst>
                      <c:ext uri="{02D57815-91ED-43cb-92C2-25804820EDAC}">
                        <c15:formulaRef>
                          <c15:sqref>Sheet1!$C$2:$C$15</c15:sqref>
                        </c15:formulaRef>
                      </c:ext>
                    </c:extLst>
                    <c:numCache>
                      <c:formatCode>General</c:formatCode>
                      <c:ptCount val="4"/>
                    </c:numCache>
                  </c:numRef>
                </c:val>
                <c:extLst>
                  <c:ext xmlns:c16="http://schemas.microsoft.com/office/drawing/2014/chart" uri="{C3380CC4-5D6E-409C-BE32-E72D297353CC}">
                    <c16:uniqueId val="{00000002-AB2D-4680-AA8F-F11A763040AF}"/>
                  </c:ext>
                </c:extLst>
              </c15:ser>
            </c15:filteredBarSeries>
          </c:ext>
        </c:extLst>
      </c:barChart>
      <c:lineChart>
        <c:grouping val="standard"/>
        <c:varyColors val="0"/>
        <c:ser>
          <c:idx val="2"/>
          <c:order val="2"/>
          <c:tx>
            <c:strRef>
              <c:f>Sheet1!$D$1</c:f>
              <c:strCache>
                <c:ptCount val="1"/>
                <c:pt idx="0">
                  <c:v>Tỉ lệ gia tăng dân số tự nhiên</c:v>
                </c:pt>
              </c:strCache>
            </c:strRef>
          </c:tx>
          <c:spPr>
            <a:ln w="15875" cap="rnd">
              <a:solidFill>
                <a:schemeClr val="tx1"/>
              </a:solidFill>
              <a:round/>
            </a:ln>
            <a:effectLst/>
          </c:spPr>
          <c:marker>
            <c:symbol val="diamond"/>
            <c:size val="7"/>
            <c:spPr>
              <a:solidFill>
                <a:schemeClr val="tx1"/>
              </a:solidFill>
              <a:ln w="9525">
                <a:solidFill>
                  <a:schemeClr val="tx1"/>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2005</c:v>
                </c:pt>
                <c:pt idx="1">
                  <c:v>2010</c:v>
                </c:pt>
                <c:pt idx="2">
                  <c:v>2015</c:v>
                </c:pt>
                <c:pt idx="3">
                  <c:v>2021</c:v>
                </c:pt>
              </c:numCache>
            </c:numRef>
          </c:cat>
          <c:val>
            <c:numRef>
              <c:f>Sheet1!$D$2:$D$15</c:f>
              <c:numCache>
                <c:formatCode>General</c:formatCode>
                <c:ptCount val="4"/>
                <c:pt idx="0">
                  <c:v>1.33</c:v>
                </c:pt>
                <c:pt idx="1">
                  <c:v>1.03</c:v>
                </c:pt>
                <c:pt idx="2">
                  <c:v>0.94</c:v>
                </c:pt>
                <c:pt idx="3">
                  <c:v>0.93</c:v>
                </c:pt>
              </c:numCache>
            </c:numRef>
          </c:val>
          <c:smooth val="0"/>
          <c:extLst>
            <c:ext xmlns:c16="http://schemas.microsoft.com/office/drawing/2014/chart" uri="{C3380CC4-5D6E-409C-BE32-E72D297353CC}">
              <c16:uniqueId val="{00000001-AB2D-4680-AA8F-F11A763040AF}"/>
            </c:ext>
          </c:extLst>
        </c:ser>
        <c:dLbls>
          <c:showLegendKey val="0"/>
          <c:showVal val="0"/>
          <c:showCatName val="0"/>
          <c:showSerName val="0"/>
          <c:showPercent val="0"/>
          <c:showBubbleSize val="0"/>
        </c:dLbls>
        <c:marker val="1"/>
        <c:smooth val="0"/>
        <c:axId val="194512656"/>
        <c:axId val="1552572160"/>
      </c:lineChart>
      <c:catAx>
        <c:axId val="1311752272"/>
        <c:scaling>
          <c:orientation val="minMax"/>
        </c:scaling>
        <c:delete val="0"/>
        <c:axPos val="b"/>
        <c:numFmt formatCode="General" sourceLinked="0"/>
        <c:majorTickMark val="cross"/>
        <c:minorTickMark val="cross"/>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383286704"/>
        <c:crosses val="autoZero"/>
        <c:auto val="1"/>
        <c:lblAlgn val="ctr"/>
        <c:lblOffset val="50"/>
        <c:noMultiLvlLbl val="0"/>
      </c:catAx>
      <c:valAx>
        <c:axId val="1383286704"/>
        <c:scaling>
          <c:orientation val="minMax"/>
        </c:scaling>
        <c:delete val="0"/>
        <c:axPos val="l"/>
        <c:numFmt formatCode="General" sourceLinked="1"/>
        <c:majorTickMark val="none"/>
        <c:minorTickMark val="out"/>
        <c:tickLblPos val="nextTo"/>
        <c:spPr>
          <a:noFill/>
          <a:ln w="9525">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311752272"/>
        <c:crosses val="autoZero"/>
        <c:crossBetween val="between"/>
        <c:minorUnit val="2"/>
      </c:valAx>
      <c:valAx>
        <c:axId val="1552572160"/>
        <c:scaling>
          <c:orientation val="minMax"/>
          <c:max val="1.6"/>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crossAx val="194512656"/>
        <c:crosses val="max"/>
        <c:crossBetween val="between"/>
      </c:valAx>
      <c:catAx>
        <c:axId val="194512656"/>
        <c:scaling>
          <c:orientation val="minMax"/>
        </c:scaling>
        <c:delete val="1"/>
        <c:axPos val="b"/>
        <c:numFmt formatCode="General" sourceLinked="1"/>
        <c:majorTickMark val="out"/>
        <c:minorTickMark val="none"/>
        <c:tickLblPos val="nextTo"/>
        <c:crossAx val="15525721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effectLst/>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effectLst/>
          <a:latin typeface="#9Slide03 Oswald Light" panose="00000400000000000000" pitchFamily="2"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3957D-06F0-4724-9860-F0A5682E0728}"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C0621-E012-4C59-ACA4-78CF03BE933A}" type="slidenum">
              <a:rPr lang="en-US" smtClean="0"/>
              <a:t>‹#›</a:t>
            </a:fld>
            <a:endParaRPr lang="en-US"/>
          </a:p>
        </p:txBody>
      </p:sp>
    </p:spTree>
    <p:extLst>
      <p:ext uri="{BB962C8B-B14F-4D97-AF65-F5344CB8AC3E}">
        <p14:creationId xmlns:p14="http://schemas.microsoft.com/office/powerpoint/2010/main" val="323237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a:t>
            </a:fld>
            <a:endParaRPr lang="en-US"/>
          </a:p>
        </p:txBody>
      </p:sp>
    </p:spTree>
    <p:extLst>
      <p:ext uri="{BB962C8B-B14F-4D97-AF65-F5344CB8AC3E}">
        <p14:creationId xmlns:p14="http://schemas.microsoft.com/office/powerpoint/2010/main" val="35050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14</a:t>
            </a:fld>
            <a:endParaRPr lang="en-US"/>
          </a:p>
        </p:txBody>
      </p:sp>
    </p:spTree>
    <p:extLst>
      <p:ext uri="{BB962C8B-B14F-4D97-AF65-F5344CB8AC3E}">
        <p14:creationId xmlns:p14="http://schemas.microsoft.com/office/powerpoint/2010/main" val="13551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15</a:t>
            </a:fld>
            <a:endParaRPr lang="en-US"/>
          </a:p>
        </p:txBody>
      </p:sp>
    </p:spTree>
    <p:extLst>
      <p:ext uri="{BB962C8B-B14F-4D97-AF65-F5344CB8AC3E}">
        <p14:creationId xmlns:p14="http://schemas.microsoft.com/office/powerpoint/2010/main" val="347160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16</a:t>
            </a:fld>
            <a:endParaRPr lang="en-US"/>
          </a:p>
        </p:txBody>
      </p:sp>
    </p:spTree>
    <p:extLst>
      <p:ext uri="{BB962C8B-B14F-4D97-AF65-F5344CB8AC3E}">
        <p14:creationId xmlns:p14="http://schemas.microsoft.com/office/powerpoint/2010/main" val="1505163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17</a:t>
            </a:fld>
            <a:endParaRPr lang="en-US"/>
          </a:p>
        </p:txBody>
      </p:sp>
    </p:spTree>
    <p:extLst>
      <p:ext uri="{BB962C8B-B14F-4D97-AF65-F5344CB8AC3E}">
        <p14:creationId xmlns:p14="http://schemas.microsoft.com/office/powerpoint/2010/main" val="166972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2</a:t>
            </a:fld>
            <a:endParaRPr lang="en-US"/>
          </a:p>
        </p:txBody>
      </p:sp>
    </p:spTree>
    <p:extLst>
      <p:ext uri="{BB962C8B-B14F-4D97-AF65-F5344CB8AC3E}">
        <p14:creationId xmlns:p14="http://schemas.microsoft.com/office/powerpoint/2010/main" val="291453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3</a:t>
            </a:fld>
            <a:endParaRPr lang="en-US"/>
          </a:p>
        </p:txBody>
      </p:sp>
    </p:spTree>
    <p:extLst>
      <p:ext uri="{BB962C8B-B14F-4D97-AF65-F5344CB8AC3E}">
        <p14:creationId xmlns:p14="http://schemas.microsoft.com/office/powerpoint/2010/main" val="4024784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4</a:t>
            </a:fld>
            <a:endParaRPr lang="en-US"/>
          </a:p>
        </p:txBody>
      </p:sp>
    </p:spTree>
    <p:extLst>
      <p:ext uri="{BB962C8B-B14F-4D97-AF65-F5344CB8AC3E}">
        <p14:creationId xmlns:p14="http://schemas.microsoft.com/office/powerpoint/2010/main" val="333652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6</a:t>
            </a:fld>
            <a:endParaRPr lang="en-US"/>
          </a:p>
        </p:txBody>
      </p:sp>
    </p:spTree>
    <p:extLst>
      <p:ext uri="{BB962C8B-B14F-4D97-AF65-F5344CB8AC3E}">
        <p14:creationId xmlns:p14="http://schemas.microsoft.com/office/powerpoint/2010/main" val="1859932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8</a:t>
            </a:fld>
            <a:endParaRPr lang="en-US"/>
          </a:p>
        </p:txBody>
      </p:sp>
    </p:spTree>
    <p:extLst>
      <p:ext uri="{BB962C8B-B14F-4D97-AF65-F5344CB8AC3E}">
        <p14:creationId xmlns:p14="http://schemas.microsoft.com/office/powerpoint/2010/main" val="1591952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10</a:t>
            </a:fld>
            <a:endParaRPr lang="en-US"/>
          </a:p>
        </p:txBody>
      </p:sp>
    </p:spTree>
    <p:extLst>
      <p:ext uri="{BB962C8B-B14F-4D97-AF65-F5344CB8AC3E}">
        <p14:creationId xmlns:p14="http://schemas.microsoft.com/office/powerpoint/2010/main" val="179279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12</a:t>
            </a:fld>
            <a:endParaRPr lang="en-US"/>
          </a:p>
        </p:txBody>
      </p:sp>
    </p:spTree>
    <p:extLst>
      <p:ext uri="{BB962C8B-B14F-4D97-AF65-F5344CB8AC3E}">
        <p14:creationId xmlns:p14="http://schemas.microsoft.com/office/powerpoint/2010/main" val="3173985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C0621-E012-4C59-ACA4-78CF03BE933A}" type="slidenum">
              <a:rPr lang="en-US" smtClean="0"/>
              <a:t>13</a:t>
            </a:fld>
            <a:endParaRPr lang="en-US"/>
          </a:p>
        </p:txBody>
      </p:sp>
    </p:spTree>
    <p:extLst>
      <p:ext uri="{BB962C8B-B14F-4D97-AF65-F5344CB8AC3E}">
        <p14:creationId xmlns:p14="http://schemas.microsoft.com/office/powerpoint/2010/main" val="426828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A58D-8632-2E76-4271-1ED4E3B2C1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0BD3DA-BF2A-EFB6-BB6C-3713617E3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DCC139-A04E-ADD9-CBFA-00552EAC0750}"/>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5" name="Footer Placeholder 4">
            <a:extLst>
              <a:ext uri="{FF2B5EF4-FFF2-40B4-BE49-F238E27FC236}">
                <a16:creationId xmlns:a16="http://schemas.microsoft.com/office/drawing/2014/main" id="{44432E67-7FF7-C7CF-91E5-CB5AA0C54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079B9-43F4-A96F-9C06-04855FA95CE1}"/>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80410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5EC1-1AC9-86AB-3C63-E35908DFE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14A225-6B2E-ECE9-97C2-1B26F3C60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E1900-AEEB-5B5C-2FED-41F1E1CDC631}"/>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5" name="Footer Placeholder 4">
            <a:extLst>
              <a:ext uri="{FF2B5EF4-FFF2-40B4-BE49-F238E27FC236}">
                <a16:creationId xmlns:a16="http://schemas.microsoft.com/office/drawing/2014/main" id="{7D6FE014-19F8-78D8-ABD5-0B78652D7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8A94-57DC-34EF-2A98-AB80280FF9B3}"/>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79041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890C99-1650-72D9-F195-0D1524905B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235E0-3D68-3DA8-E5DD-82F2B765F7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D1BE4-0353-C730-D6E2-105A59E8DBD8}"/>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5" name="Footer Placeholder 4">
            <a:extLst>
              <a:ext uri="{FF2B5EF4-FFF2-40B4-BE49-F238E27FC236}">
                <a16:creationId xmlns:a16="http://schemas.microsoft.com/office/drawing/2014/main" id="{45FD9487-055A-7BF4-31FB-1B13B9B1E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E0690-2B7E-246C-9B8C-10102404171F}"/>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29480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48DA-1BDA-1BAB-9DDF-DC70587E4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B302B-37AA-DC77-DED9-8ADBB9BB1B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3EE27-ABE8-BDAA-F839-F9CFAFE0B660}"/>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5" name="Footer Placeholder 4">
            <a:extLst>
              <a:ext uri="{FF2B5EF4-FFF2-40B4-BE49-F238E27FC236}">
                <a16:creationId xmlns:a16="http://schemas.microsoft.com/office/drawing/2014/main" id="{8E4A225C-7B24-B4DA-2EA1-09E23F5A4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5756C-9CDD-F351-3C46-814AD0DACFCC}"/>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79656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B19B1-CEF5-E5A8-8FF1-227BD397D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DC2911-CA97-162E-452C-595EFD92F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0CA2BF-5D92-D689-2915-2C52356DA323}"/>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5" name="Footer Placeholder 4">
            <a:extLst>
              <a:ext uri="{FF2B5EF4-FFF2-40B4-BE49-F238E27FC236}">
                <a16:creationId xmlns:a16="http://schemas.microsoft.com/office/drawing/2014/main" id="{56398029-9AE6-CEF0-1406-BB299C93D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85554-22F6-12DC-0CE2-FA7D43783DCF}"/>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07785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525B-89B6-52E4-8C61-FC3DC3206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CF504-C4E8-E7F0-F76B-37DBB6F69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681537-CE87-419C-C495-4F016587A1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E30644-21CE-F9AC-76B2-AEE3FAF3D40C}"/>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6" name="Footer Placeholder 5">
            <a:extLst>
              <a:ext uri="{FF2B5EF4-FFF2-40B4-BE49-F238E27FC236}">
                <a16:creationId xmlns:a16="http://schemas.microsoft.com/office/drawing/2014/main" id="{966C8909-E2D4-F244-C31C-E6BDFF4A2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7E771D-F2FA-FDBE-47C5-9EB4353525A0}"/>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8847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34F28-D96F-456C-DB0D-E32E6E188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05BD4B-E9B3-377E-B6EB-B3C1256D5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C331F4-CB43-3575-F06A-9D77E03F4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964A7-8877-E278-4DD9-99F642FF3F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FA854B-4E4F-B0FE-A5AF-A8E68FB29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980828-CA8E-FACB-CBE4-483F93597428}"/>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8" name="Footer Placeholder 7">
            <a:extLst>
              <a:ext uri="{FF2B5EF4-FFF2-40B4-BE49-F238E27FC236}">
                <a16:creationId xmlns:a16="http://schemas.microsoft.com/office/drawing/2014/main" id="{9A06B80B-F969-271A-C17F-64FC2F9F67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CDFD28-79DA-B3CB-631F-E88DFE3AD91A}"/>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3036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5920-CE5F-EA1B-A367-56AC439F3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D3E44B-2AB6-F882-7935-C60A4BF4EB37}"/>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4" name="Footer Placeholder 3">
            <a:extLst>
              <a:ext uri="{FF2B5EF4-FFF2-40B4-BE49-F238E27FC236}">
                <a16:creationId xmlns:a16="http://schemas.microsoft.com/office/drawing/2014/main" id="{D598A9DF-E444-0358-FFF4-45920B603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8BC4A5-B563-837F-A83E-45B0FF86B9F2}"/>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227801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C8CF73-477E-D231-2DDC-27330B0C44D8}"/>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3" name="Footer Placeholder 2">
            <a:extLst>
              <a:ext uri="{FF2B5EF4-FFF2-40B4-BE49-F238E27FC236}">
                <a16:creationId xmlns:a16="http://schemas.microsoft.com/office/drawing/2014/main" id="{77C227F1-E2C1-3B74-14DA-08A17388BB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55263D-3362-CA6D-5DD2-0A7CEAE29E38}"/>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345338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CDB2-2A32-1EDB-A7A6-72FC4E4810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C1FF8C-2F4A-0841-72A2-167AB8084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9FF681-27F3-41B0-37A6-1B162D5E8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A8E63-9A85-8DCA-7C7D-D4DA6EA263B9}"/>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6" name="Footer Placeholder 5">
            <a:extLst>
              <a:ext uri="{FF2B5EF4-FFF2-40B4-BE49-F238E27FC236}">
                <a16:creationId xmlns:a16="http://schemas.microsoft.com/office/drawing/2014/main" id="{755E3A1C-B297-56B7-9109-C6DDCE179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554EA-1307-7460-2A25-743014D539E0}"/>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148647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255A3-6D50-F4BC-A7AB-F52C4170C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030609-2AD2-BD36-DB64-2F8D1DC85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AEBA6D-8C7B-D1B3-A697-5C25E8CE0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09DF4-6A6F-BE20-77CF-6B47774CB2C2}"/>
              </a:ext>
            </a:extLst>
          </p:cNvPr>
          <p:cNvSpPr>
            <a:spLocks noGrp="1"/>
          </p:cNvSpPr>
          <p:nvPr>
            <p:ph type="dt" sz="half" idx="10"/>
          </p:nvPr>
        </p:nvSpPr>
        <p:spPr/>
        <p:txBody>
          <a:bodyPr/>
          <a:lstStyle/>
          <a:p>
            <a:fld id="{D0BB75B5-F595-4A34-976B-8612E26366A4}" type="datetimeFigureOut">
              <a:rPr lang="en-US" smtClean="0"/>
              <a:t>10/27/2024</a:t>
            </a:fld>
            <a:endParaRPr lang="en-US"/>
          </a:p>
        </p:txBody>
      </p:sp>
      <p:sp>
        <p:nvSpPr>
          <p:cNvPr id="6" name="Footer Placeholder 5">
            <a:extLst>
              <a:ext uri="{FF2B5EF4-FFF2-40B4-BE49-F238E27FC236}">
                <a16:creationId xmlns:a16="http://schemas.microsoft.com/office/drawing/2014/main" id="{CE32C391-523A-9244-52B4-1948A545C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992CE-D318-EE2D-4CA0-A38CC6E2D798}"/>
              </a:ext>
            </a:extLst>
          </p:cNvPr>
          <p:cNvSpPr>
            <a:spLocks noGrp="1"/>
          </p:cNvSpPr>
          <p:nvPr>
            <p:ph type="sldNum" sz="quarter" idx="12"/>
          </p:nvPr>
        </p:nvSpPr>
        <p:spPr/>
        <p:txBody>
          <a:bodyPr/>
          <a:lstStyle/>
          <a:p>
            <a:fld id="{F6902309-2E00-4B51-B932-263FEB25AC30}" type="slidenum">
              <a:rPr lang="en-US" smtClean="0"/>
              <a:t>‹#›</a:t>
            </a:fld>
            <a:endParaRPr lang="en-US"/>
          </a:p>
        </p:txBody>
      </p:sp>
    </p:spTree>
    <p:extLst>
      <p:ext uri="{BB962C8B-B14F-4D97-AF65-F5344CB8AC3E}">
        <p14:creationId xmlns:p14="http://schemas.microsoft.com/office/powerpoint/2010/main" val="195012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bg1">
                <a:lumMod val="95000"/>
              </a:schemeClr>
            </a:gs>
            <a:gs pos="100000">
              <a:schemeClr val="bg1">
                <a:lumMod val="85000"/>
              </a:schemeClr>
            </a:gs>
            <a:gs pos="83000">
              <a:schemeClr val="bg1">
                <a:lumMod val="85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4E671-A493-D291-F599-09D625BA2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CF1677-6E80-EBBA-EEB3-4C6E586C3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8245A-39B2-0F4D-6A3E-B25DF74A50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B75B5-F595-4A34-976B-8612E26366A4}" type="datetimeFigureOut">
              <a:rPr lang="en-US" smtClean="0"/>
              <a:t>10/27/2024</a:t>
            </a:fld>
            <a:endParaRPr lang="en-US"/>
          </a:p>
        </p:txBody>
      </p:sp>
      <p:sp>
        <p:nvSpPr>
          <p:cNvPr id="5" name="Footer Placeholder 4">
            <a:extLst>
              <a:ext uri="{FF2B5EF4-FFF2-40B4-BE49-F238E27FC236}">
                <a16:creationId xmlns:a16="http://schemas.microsoft.com/office/drawing/2014/main" id="{358144B2-8133-6DE7-58FE-5D9BBAD55F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B3F90C-D220-4FDD-E2C4-A0404DE3F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02309-2E00-4B51-B932-263FEB25AC30}" type="slidenum">
              <a:rPr lang="en-US" smtClean="0"/>
              <a:t>‹#›</a:t>
            </a:fld>
            <a:endParaRPr lang="en-US"/>
          </a:p>
        </p:txBody>
      </p:sp>
    </p:spTree>
    <p:extLst>
      <p:ext uri="{BB962C8B-B14F-4D97-AF65-F5344CB8AC3E}">
        <p14:creationId xmlns:p14="http://schemas.microsoft.com/office/powerpoint/2010/main" val="203370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png"/><Relationship Id="rId1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3.svg"/><Relationship Id="rId11" Type="http://schemas.microsoft.com/office/2007/relationships/hdphoto" Target="../media/hdphoto1.wdp"/><Relationship Id="rId5" Type="http://schemas.openxmlformats.org/officeDocument/2006/relationships/image" Target="../media/image12.png"/><Relationship Id="rId15" Type="http://schemas.openxmlformats.org/officeDocument/2006/relationships/image" Target="../media/image26.png"/><Relationship Id="rId10" Type="http://schemas.openxmlformats.org/officeDocument/2006/relationships/image" Target="../media/image20.png"/><Relationship Id="rId19" Type="http://schemas.openxmlformats.org/officeDocument/2006/relationships/hyperlink" Target="https://bom.so/S3C0n3" TargetMode="External"/><Relationship Id="rId4" Type="http://schemas.openxmlformats.org/officeDocument/2006/relationships/image" Target="../media/image11.svg"/><Relationship Id="rId9" Type="http://schemas.openxmlformats.org/officeDocument/2006/relationships/image" Target="../media/image19.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hyperlink" Target="https://www.youtube.com/watch?v=VJRTyWUfTV4" TargetMode="External"/><Relationship Id="rId5" Type="http://schemas.openxmlformats.org/officeDocument/2006/relationships/image" Target="../media/image12.png"/><Relationship Id="rId10" Type="http://schemas.openxmlformats.org/officeDocument/2006/relationships/image" Target="../media/image30.png"/><Relationship Id="rId4" Type="http://schemas.openxmlformats.org/officeDocument/2006/relationships/image" Target="../media/image11.sv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19.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bom.so/CyNkOO" TargetMode="External"/><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hyperlink" Target="https://bom.so/prcFy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svg"/><Relationship Id="rId11"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1.svg"/><Relationship Id="rId9"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hyperlink" Target="https://bom.so/ndo2ka" TargetMode="External"/><Relationship Id="rId2" Type="http://schemas.openxmlformats.org/officeDocument/2006/relationships/notesSlide" Target="../notesSlides/notesSlide5.xml"/><Relationship Id="rId16" Type="http://schemas.openxmlformats.org/officeDocument/2006/relationships/hyperlink" Target="https://bom.so/tvlVyR" TargetMode="External"/><Relationship Id="rId1" Type="http://schemas.openxmlformats.org/officeDocument/2006/relationships/slideLayout" Target="../slideLayouts/slideLayout1.xml"/><Relationship Id="rId6" Type="http://schemas.openxmlformats.org/officeDocument/2006/relationships/image" Target="../media/image13.svg"/><Relationship Id="rId11" Type="http://schemas.microsoft.com/office/2007/relationships/hdphoto" Target="../media/hdphoto1.wdp"/><Relationship Id="rId5" Type="http://schemas.openxmlformats.org/officeDocument/2006/relationships/image" Target="../media/image12.png"/><Relationship Id="rId15" Type="http://schemas.openxmlformats.org/officeDocument/2006/relationships/hyperlink" Target="https://bom.so/rlANSl" TargetMode="External"/><Relationship Id="rId10" Type="http://schemas.openxmlformats.org/officeDocument/2006/relationships/image" Target="../media/image20.png"/><Relationship Id="rId4" Type="http://schemas.openxmlformats.org/officeDocument/2006/relationships/image" Target="../media/image11.svg"/><Relationship Id="rId9" Type="http://schemas.openxmlformats.org/officeDocument/2006/relationships/chart" Target="../charts/chart2.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3.svg"/><Relationship Id="rId11" Type="http://schemas.microsoft.com/office/2007/relationships/hdphoto" Target="../media/hdphoto1.wdp"/><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1.svg"/><Relationship Id="rId9" Type="http://schemas.openxmlformats.org/officeDocument/2006/relationships/image" Target="../media/image19.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3785" y="991017"/>
            <a:ext cx="12191999" cy="830484"/>
          </a:xfrm>
          <a:prstGeom prst="rect">
            <a:avLst/>
          </a:prstGeom>
          <a:noFill/>
        </p:spPr>
        <p:txBody>
          <a:bodyPr wrap="square">
            <a:spAutoFit/>
          </a:bodyPr>
          <a:lstStyle/>
          <a:p>
            <a:pPr indent="180340" algn="ctr">
              <a:lnSpc>
                <a:spcPct val="120000"/>
              </a:lnSpc>
              <a:spcAft>
                <a:spcPts val="600"/>
              </a:spcAft>
            </a:pPr>
            <a:r>
              <a:rPr lang="en-US" sz="4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32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6556155" y="3959960"/>
            <a:ext cx="2838454"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FF00"/>
          </a:solidFill>
          <a:ln w="28575" cap="rnd">
            <a:solidFill>
              <a:srgbClr val="000000"/>
            </a:solidFill>
            <a:round/>
          </a:ln>
        </p:spPr>
        <p:txBody>
          <a:bodyPr anchor="ctr"/>
          <a:lstStyle/>
          <a:p>
            <a:endParaRPr lang="en-US" b="1" dirty="0">
              <a:solidFill>
                <a:schemeClr val="bg2">
                  <a:lumMod val="50000"/>
                </a:schemeClr>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655615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516223" y="3959960"/>
            <a:ext cx="3185993" cy="50654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2060"/>
          </a:solidFill>
          <a:ln w="28575" cap="rnd">
            <a:solidFill>
              <a:srgbClr val="000000"/>
            </a:solidFill>
            <a:round/>
          </a:ln>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6556156" y="1302245"/>
            <a:ext cx="2838454" cy="54519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8000"/>
          </a:solidFill>
          <a:ln w="28575" cap="rnd">
            <a:solidFill>
              <a:srgbClr val="000000"/>
            </a:solidFill>
            <a:round/>
          </a:ln>
        </p:spPr>
        <p:txBody>
          <a:bodyPr anchor="ctr"/>
          <a:lstStyle/>
          <a:p>
            <a:r>
              <a:rPr lang="en-US" b="1" dirty="0">
                <a:solidFill>
                  <a:schemeClr val="bg1"/>
                </a:solidFill>
                <a:latin typeface="#9Slide03 Oswald Light" panose="00000400000000000000" pitchFamily="2" charset="0"/>
              </a:rPr>
              <a:t>             </a:t>
            </a:r>
          </a:p>
        </p:txBody>
      </p:sp>
      <p:sp>
        <p:nvSpPr>
          <p:cNvPr id="27" name="TextBox 54">
            <a:extLst>
              <a:ext uri="{FF2B5EF4-FFF2-40B4-BE49-F238E27FC236}">
                <a16:creationId xmlns:a16="http://schemas.microsoft.com/office/drawing/2014/main" id="{382C9FC1-072D-594A-2A7D-CA0D54475695}"/>
              </a:ext>
            </a:extLst>
          </p:cNvPr>
          <p:cNvSpPr txBox="1"/>
          <p:nvPr/>
        </p:nvSpPr>
        <p:spPr>
          <a:xfrm>
            <a:off x="16556155" y="1193273"/>
            <a:ext cx="2510038" cy="1968756"/>
          </a:xfrm>
          <a:prstGeom prst="rect">
            <a:avLst/>
          </a:prstGeom>
        </p:spPr>
        <p:txBody>
          <a:bodyPr lIns="50800" tIns="50800" rIns="50800" bIns="50800" rtlCol="0" anchor="ctr"/>
          <a:lstStyle/>
          <a:p>
            <a:pPr algn="ctr">
              <a:lnSpc>
                <a:spcPts val="2659"/>
              </a:lnSpc>
            </a:pPr>
            <a:endParaRPr/>
          </a:p>
        </p:txBody>
      </p:sp>
      <p:sp>
        <p:nvSpPr>
          <p:cNvPr id="20" name="Freeform 47">
            <a:extLst>
              <a:ext uri="{FF2B5EF4-FFF2-40B4-BE49-F238E27FC236}">
                <a16:creationId xmlns:a16="http://schemas.microsoft.com/office/drawing/2014/main" id="{50A4D7F3-5A04-7FF1-C5C6-CC1D4F16A17F}"/>
              </a:ext>
            </a:extLst>
          </p:cNvPr>
          <p:cNvSpPr/>
          <p:nvPr/>
        </p:nvSpPr>
        <p:spPr>
          <a:xfrm>
            <a:off x="12516223" y="1303870"/>
            <a:ext cx="3185994" cy="545196"/>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007F00"/>
          </a:solidFill>
          <a:ln w="28575" cap="rnd">
            <a:noFill/>
            <a:rou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chor="ctr"/>
          <a:lstStyle/>
          <a:p>
            <a:r>
              <a:rPr lang="en-US" dirty="0"/>
              <a:t>         </a:t>
            </a:r>
            <a:r>
              <a:rPr lang="en-US" b="1" dirty="0">
                <a:solidFill>
                  <a:schemeClr val="bg1"/>
                </a:solidFill>
              </a:rPr>
              <a:t>        </a:t>
            </a:r>
            <a:endParaRPr lang="en-US" b="1" dirty="0">
              <a:solidFill>
                <a:schemeClr val="bg1"/>
              </a:solidFill>
              <a:latin typeface="#9Slide03 Oswald Light" panose="00000400000000000000" pitchFamily="2" charset="0"/>
            </a:endParaRPr>
          </a:p>
        </p:txBody>
      </p:sp>
      <p:pic>
        <p:nvPicPr>
          <p:cNvPr id="1026" name="Picture 2" descr="Hình ảnh Bút Chì Hình Tên Lửa 3d Với Tên Lửa Văn Bản Khởi động PNG , Cánh,  Sáng Tạo, ý Kiến PNG trong suốt và Vector để tải xuống miễn phí">
            <a:extLst>
              <a:ext uri="{FF2B5EF4-FFF2-40B4-BE49-F238E27FC236}">
                <a16:creationId xmlns:a16="http://schemas.microsoft.com/office/drawing/2014/main" id="{CEFF89C5-C1B5-F623-B002-889891790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860" y="-1237498"/>
            <a:ext cx="1101786" cy="1101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0CF506-CBF3-C190-7DD3-0780491FC533}"/>
              </a:ext>
            </a:extLst>
          </p:cNvPr>
          <p:cNvSpPr txBox="1"/>
          <p:nvPr/>
        </p:nvSpPr>
        <p:spPr>
          <a:xfrm>
            <a:off x="0" y="141638"/>
            <a:ext cx="12192000" cy="830997"/>
          </a:xfrm>
          <a:prstGeom prst="rect">
            <a:avLst/>
          </a:prstGeom>
          <a:noFill/>
        </p:spPr>
        <p:txBody>
          <a:bodyPr wrap="square">
            <a:spAutoFit/>
          </a:bodyPr>
          <a:lstStyle/>
          <a:p>
            <a:pPr algn="ctr"/>
            <a:r>
              <a:rPr lang="en-US" sz="4800" b="1" i="0" dirty="0" err="1">
                <a:solidFill>
                  <a:srgbClr val="FF0000"/>
                </a:solidFill>
                <a:effectLst/>
                <a:latin typeface="#9Slide05 Legendaria" panose="03030000000007000000" pitchFamily="66" charset="0"/>
              </a:rPr>
              <a:t>Chương</a:t>
            </a:r>
            <a:r>
              <a:rPr lang="en-US" sz="4800" b="1" i="0" dirty="0">
                <a:solidFill>
                  <a:srgbClr val="FF0000"/>
                </a:solidFill>
                <a:effectLst/>
                <a:latin typeface="#9Slide05 Legendaria" panose="03030000000007000000" pitchFamily="66" charset="0"/>
              </a:rPr>
              <a:t> 2. </a:t>
            </a:r>
            <a:r>
              <a:rPr lang="en-US" sz="4800" b="1" i="0" dirty="0" err="1">
                <a:solidFill>
                  <a:srgbClr val="FF0000"/>
                </a:solidFill>
                <a:effectLst/>
                <a:latin typeface="#9Slide05 Legendaria" panose="03030000000007000000" pitchFamily="66" charset="0"/>
              </a:rPr>
              <a:t>Địa</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lí</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dân</a:t>
            </a:r>
            <a:r>
              <a:rPr lang="en-US" sz="4800" b="1" i="0" dirty="0">
                <a:solidFill>
                  <a:srgbClr val="FF0000"/>
                </a:solidFill>
                <a:effectLst/>
                <a:latin typeface="#9Slide05 Legendaria" panose="03030000000007000000" pitchFamily="66" charset="0"/>
              </a:rPr>
              <a:t> </a:t>
            </a:r>
            <a:r>
              <a:rPr lang="en-US" sz="4800" b="1" i="0" dirty="0" err="1">
                <a:solidFill>
                  <a:srgbClr val="FF0000"/>
                </a:solidFill>
                <a:effectLst/>
                <a:latin typeface="#9Slide05 Legendaria" panose="03030000000007000000" pitchFamily="66" charset="0"/>
              </a:rPr>
              <a:t>cư</a:t>
            </a:r>
            <a:endParaRPr lang="en-US" sz="4800" dirty="0">
              <a:solidFill>
                <a:srgbClr val="FF0000"/>
              </a:solidFill>
              <a:latin typeface="#9Slide05 Legendaria" panose="03030000000007000000" pitchFamily="66" charset="0"/>
            </a:endParaRPr>
          </a:p>
        </p:txBody>
      </p:sp>
      <p:pic>
        <p:nvPicPr>
          <p:cNvPr id="1030" name="Picture 4">
            <a:extLst>
              <a:ext uri="{FF2B5EF4-FFF2-40B4-BE49-F238E27FC236}">
                <a16:creationId xmlns:a16="http://schemas.microsoft.com/office/drawing/2014/main" id="{C277737F-754C-EAA6-89E2-B6CF54802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6155" y="1970446"/>
            <a:ext cx="2838455"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7">
            <a:extLst>
              <a:ext uri="{FF2B5EF4-FFF2-40B4-BE49-F238E27FC236}">
                <a16:creationId xmlns:a16="http://schemas.microsoft.com/office/drawing/2014/main" id="{879A67A4-A30F-0A4B-C809-699A73A39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16223" y="4542586"/>
            <a:ext cx="3185993" cy="23339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9">
            <a:extLst>
              <a:ext uri="{FF2B5EF4-FFF2-40B4-BE49-F238E27FC236}">
                <a16:creationId xmlns:a16="http://schemas.microsoft.com/office/drawing/2014/main" id="{43A4B343-D063-E0EF-A311-5E2A2EA6EB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6223" y="1970446"/>
            <a:ext cx="3185994" cy="169162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13">
            <a:extLst>
              <a:ext uri="{FF2B5EF4-FFF2-40B4-BE49-F238E27FC236}">
                <a16:creationId xmlns:a16="http://schemas.microsoft.com/office/drawing/2014/main" id="{9B131C8D-B974-928E-EB4E-BE75D6BF2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56156" y="4541595"/>
            <a:ext cx="2838454" cy="234270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Dodecagon 6">
            <a:extLst>
              <a:ext uri="{FF2B5EF4-FFF2-40B4-BE49-F238E27FC236}">
                <a16:creationId xmlns:a16="http://schemas.microsoft.com/office/drawing/2014/main" id="{19A8ABB6-F1BF-45D6-5394-065506D1CCA5}"/>
              </a:ext>
            </a:extLst>
          </p:cNvPr>
          <p:cNvSpPr/>
          <p:nvPr/>
        </p:nvSpPr>
        <p:spPr>
          <a:xfrm>
            <a:off x="12607110" y="1269187"/>
            <a:ext cx="406400" cy="364371"/>
          </a:xfrm>
          <a:prstGeom prst="dodec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1</a:t>
            </a:r>
          </a:p>
        </p:txBody>
      </p:sp>
      <p:sp>
        <p:nvSpPr>
          <p:cNvPr id="8" name="Dodecagon 7">
            <a:extLst>
              <a:ext uri="{FF2B5EF4-FFF2-40B4-BE49-F238E27FC236}">
                <a16:creationId xmlns:a16="http://schemas.microsoft.com/office/drawing/2014/main" id="{E09BF48D-308A-3BC7-D3BA-F90E5A4BA484}"/>
              </a:ext>
            </a:extLst>
          </p:cNvPr>
          <p:cNvSpPr/>
          <p:nvPr/>
        </p:nvSpPr>
        <p:spPr>
          <a:xfrm>
            <a:off x="16660949" y="1379731"/>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2</a:t>
            </a:r>
          </a:p>
        </p:txBody>
      </p:sp>
      <p:sp>
        <p:nvSpPr>
          <p:cNvPr id="9" name="Dodecagon 8">
            <a:extLst>
              <a:ext uri="{FF2B5EF4-FFF2-40B4-BE49-F238E27FC236}">
                <a16:creationId xmlns:a16="http://schemas.microsoft.com/office/drawing/2014/main" id="{F8731A25-09CC-EDE4-8981-CF79F482FBF3}"/>
              </a:ext>
            </a:extLst>
          </p:cNvPr>
          <p:cNvSpPr/>
          <p:nvPr/>
        </p:nvSpPr>
        <p:spPr>
          <a:xfrm>
            <a:off x="12603325" y="4031046"/>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3</a:t>
            </a:r>
          </a:p>
        </p:txBody>
      </p:sp>
      <p:sp>
        <p:nvSpPr>
          <p:cNvPr id="10" name="Dodecagon 9">
            <a:extLst>
              <a:ext uri="{FF2B5EF4-FFF2-40B4-BE49-F238E27FC236}">
                <a16:creationId xmlns:a16="http://schemas.microsoft.com/office/drawing/2014/main" id="{4E0229CF-8615-7297-AE68-96E360E534EA}"/>
              </a:ext>
            </a:extLst>
          </p:cNvPr>
          <p:cNvSpPr/>
          <p:nvPr/>
        </p:nvSpPr>
        <p:spPr>
          <a:xfrm>
            <a:off x="16632956" y="4031046"/>
            <a:ext cx="406400" cy="364371"/>
          </a:xfrm>
          <a:prstGeom prst="dodecagon">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7 IcielBC Cubano Normal" panose="00000500000000000000" pitchFamily="2" charset="0"/>
              </a:rPr>
              <a:t>4</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804711" y="1452683"/>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809780" y="133891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106654" y="1452683"/>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106652" y="1338918"/>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C6961909-EE1D-6463-5713-A5EDD6F69F69}"/>
              </a:ext>
            </a:extLst>
          </p:cNvPr>
          <p:cNvSpPr txBox="1"/>
          <p:nvPr/>
        </p:nvSpPr>
        <p:spPr>
          <a:xfrm>
            <a:off x="13335010" y="1387972"/>
            <a:ext cx="2117946" cy="369332"/>
          </a:xfrm>
          <a:prstGeom prst="rect">
            <a:avLst/>
          </a:prstGeom>
          <a:noFill/>
        </p:spPr>
        <p:txBody>
          <a:bodyPr wrap="square" rtlCol="0">
            <a:spAutoFit/>
          </a:bodyPr>
          <a:lstStyle/>
          <a:p>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Đông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tăng</a:t>
            </a:r>
            <a:r>
              <a:rPr kumimoji="0" lang="en-US" sz="1800" b="1" i="0" u="none" strike="noStrike" kern="1200" cap="none" spc="0" normalizeH="0" baseline="0" noProof="0" dirty="0">
                <a:ln>
                  <a:noFill/>
                </a:ln>
                <a:solidFill>
                  <a:prstClr val="white"/>
                </a:solidFill>
                <a:effectLst/>
                <a:uLnTx/>
                <a:uFillTx/>
                <a:latin typeface="#9Slide03 Oswald Light" panose="00000400000000000000" pitchFamily="2" charset="0"/>
                <a:ea typeface="+mn-ea"/>
                <a:cs typeface="+mn-cs"/>
              </a:rPr>
              <a:t> </a:t>
            </a:r>
            <a:r>
              <a:rPr kumimoji="0" lang="en-US" sz="1800" b="1" i="0" u="none" strike="noStrike" kern="1200" cap="none" spc="0" normalizeH="0" baseline="0" noProof="0" dirty="0" err="1">
                <a:ln>
                  <a:noFill/>
                </a:ln>
                <a:solidFill>
                  <a:prstClr val="white"/>
                </a:solidFill>
                <a:effectLst/>
                <a:uLnTx/>
                <a:uFillTx/>
                <a:latin typeface="#9Slide03 Oswald Light" panose="00000400000000000000" pitchFamily="2" charset="0"/>
                <a:ea typeface="+mn-ea"/>
                <a:cs typeface="+mn-cs"/>
              </a:rPr>
              <a:t>nhanh</a:t>
            </a:r>
            <a:endParaRPr lang="en-US" dirty="0"/>
          </a:p>
        </p:txBody>
      </p:sp>
      <p:sp>
        <p:nvSpPr>
          <p:cNvPr id="35" name="TextBox 34">
            <a:extLst>
              <a:ext uri="{FF2B5EF4-FFF2-40B4-BE49-F238E27FC236}">
                <a16:creationId xmlns:a16="http://schemas.microsoft.com/office/drawing/2014/main" id="{23BD90C3-F334-9D43-3947-F7EFC5FCE2AA}"/>
              </a:ext>
            </a:extLst>
          </p:cNvPr>
          <p:cNvSpPr txBox="1"/>
          <p:nvPr/>
        </p:nvSpPr>
        <p:spPr>
          <a:xfrm>
            <a:off x="17201915" y="1372176"/>
            <a:ext cx="2192694"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Mất</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cân</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bằng</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giới</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tính</a:t>
            </a:r>
            <a:endParaRPr lang="en-US" dirty="0"/>
          </a:p>
        </p:txBody>
      </p:sp>
      <p:sp>
        <p:nvSpPr>
          <p:cNvPr id="36" name="TextBox 35">
            <a:extLst>
              <a:ext uri="{FF2B5EF4-FFF2-40B4-BE49-F238E27FC236}">
                <a16:creationId xmlns:a16="http://schemas.microsoft.com/office/drawing/2014/main" id="{2E2DE659-9EDB-2114-D001-7D2CEF5B78CC}"/>
              </a:ext>
            </a:extLst>
          </p:cNvPr>
          <p:cNvSpPr txBox="1"/>
          <p:nvPr/>
        </p:nvSpPr>
        <p:spPr>
          <a:xfrm>
            <a:off x="13694649" y="4026085"/>
            <a:ext cx="841155" cy="369332"/>
          </a:xfrm>
          <a:prstGeom prst="rect">
            <a:avLst/>
          </a:prstGeom>
          <a:noFill/>
        </p:spPr>
        <p:txBody>
          <a:bodyPr wrap="square" rtlCol="0">
            <a:spAutoFit/>
          </a:bodyPr>
          <a:lstStyle/>
          <a:p>
            <a:r>
              <a:rPr lang="en-US" b="1" dirty="0" err="1">
                <a:solidFill>
                  <a:schemeClr val="bg1"/>
                </a:solidFill>
                <a:latin typeface="#9Slide03 Oswald Light" panose="00000400000000000000" pitchFamily="2" charset="0"/>
              </a:rPr>
              <a:t>Già</a:t>
            </a:r>
            <a:r>
              <a:rPr lang="en-US" b="1" dirty="0">
                <a:solidFill>
                  <a:schemeClr val="bg1"/>
                </a:solidFill>
                <a:latin typeface="#9Slide03 Oswald Light" panose="00000400000000000000" pitchFamily="2" charset="0"/>
              </a:rPr>
              <a:t> </a:t>
            </a:r>
            <a:r>
              <a:rPr lang="en-US" b="1" dirty="0" err="1">
                <a:solidFill>
                  <a:schemeClr val="bg1"/>
                </a:solidFill>
                <a:latin typeface="#9Slide03 Oswald Light" panose="00000400000000000000" pitchFamily="2" charset="0"/>
              </a:rPr>
              <a:t>hóa</a:t>
            </a:r>
            <a:endParaRPr lang="en-US" dirty="0"/>
          </a:p>
        </p:txBody>
      </p:sp>
      <p:sp>
        <p:nvSpPr>
          <p:cNvPr id="38" name="TextBox 37">
            <a:extLst>
              <a:ext uri="{FF2B5EF4-FFF2-40B4-BE49-F238E27FC236}">
                <a16:creationId xmlns:a16="http://schemas.microsoft.com/office/drawing/2014/main" id="{7C66FD89-FFA8-1378-E4DA-02A0967C6A0D}"/>
              </a:ext>
            </a:extLst>
          </p:cNvPr>
          <p:cNvSpPr txBox="1"/>
          <p:nvPr/>
        </p:nvSpPr>
        <p:spPr>
          <a:xfrm>
            <a:off x="17201915" y="4026085"/>
            <a:ext cx="2003841" cy="369332"/>
          </a:xfrm>
          <a:prstGeom prst="rect">
            <a:avLst/>
          </a:prstGeom>
          <a:noFill/>
        </p:spPr>
        <p:txBody>
          <a:bodyPr wrap="square" rtlCol="0">
            <a:spAutoFit/>
          </a:bodyPr>
          <a:lstStyle/>
          <a:p>
            <a:r>
              <a:rPr lang="en-US"/>
              <a:t> </a:t>
            </a:r>
            <a:r>
              <a:rPr lang="en-US" b="1">
                <a:solidFill>
                  <a:schemeClr val="bg2">
                    <a:lumMod val="50000"/>
                  </a:schemeClr>
                </a:solidFill>
                <a:latin typeface="#9Slide03 Oswald Light" panose="00000400000000000000" pitchFamily="2" charset="0"/>
              </a:rPr>
              <a:t>Phân bố không đều</a:t>
            </a:r>
            <a:endParaRPr lang="en-US"/>
          </a:p>
        </p:txBody>
      </p:sp>
      <p:grpSp>
        <p:nvGrpSpPr>
          <p:cNvPr id="6" name="Group 5">
            <a:extLst>
              <a:ext uri="{FF2B5EF4-FFF2-40B4-BE49-F238E27FC236}">
                <a16:creationId xmlns:a16="http://schemas.microsoft.com/office/drawing/2014/main" id="{6AB333C1-44B8-4A97-1B1C-47C6D8333858}"/>
              </a:ext>
            </a:extLst>
          </p:cNvPr>
          <p:cNvGrpSpPr/>
          <p:nvPr/>
        </p:nvGrpSpPr>
        <p:grpSpPr>
          <a:xfrm>
            <a:off x="715947" y="1716586"/>
            <a:ext cx="3883028" cy="4955136"/>
            <a:chOff x="8032164" y="1549122"/>
            <a:chExt cx="3689101" cy="4694041"/>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8"/>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9"/>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10"/>
            <a:srcRect l="13172"/>
            <a:stretch/>
          </p:blipFill>
          <p:spPr>
            <a:xfrm>
              <a:off x="10758634" y="5311178"/>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11"/>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82891" y="4161704"/>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41608" y="6084349"/>
            <a:ext cx="320040" cy="320040"/>
          </a:xfrm>
          <a:prstGeom prst="rect">
            <a:avLst/>
          </a:prstGeom>
        </p:spPr>
      </p:pic>
      <p:pic>
        <p:nvPicPr>
          <p:cNvPr id="29" name="Picture 28">
            <a:extLst>
              <a:ext uri="{FF2B5EF4-FFF2-40B4-BE49-F238E27FC236}">
                <a16:creationId xmlns:a16="http://schemas.microsoft.com/office/drawing/2014/main" id="{76CB14BF-26B9-CEF4-A255-4D7EACB5A461}"/>
              </a:ext>
            </a:extLst>
          </p:cNvPr>
          <p:cNvPicPr>
            <a:picLocks noChangeAspect="1"/>
          </p:cNvPicPr>
          <p:nvPr/>
        </p:nvPicPr>
        <p:blipFill>
          <a:blip r:embed="rId16"/>
          <a:stretch>
            <a:fillRect/>
          </a:stretch>
        </p:blipFill>
        <p:spPr>
          <a:xfrm>
            <a:off x="5210258" y="2419472"/>
            <a:ext cx="5507627" cy="3273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369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73916"/>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534209" y="131768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69158"/>
          </a:xfrm>
          <a:prstGeom prst="rect">
            <a:avLst/>
          </a:prstGeom>
          <a:noFill/>
        </p:spPr>
        <p:txBody>
          <a:bodyPr wrap="square">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 </a:t>
            </a:r>
            <a:r>
              <a:rPr lang="en-US" sz="3600" b="1" dirty="0" err="1">
                <a:solidFill>
                  <a:srgbClr val="FFFF00"/>
                </a:solidFill>
                <a:latin typeface="#9Slide03 Bebas Neue Bold" panose="020B0606020202050201" pitchFamily="34" charset="0"/>
                <a:ea typeface="Times New Roman" panose="02020603050405020304" pitchFamily="18" charset="0"/>
              </a:rPr>
              <a:t>Đặc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điểm</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58911"/>
            <a:ext cx="813971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111"/>
            <a:ext cx="6872009"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 </a:t>
            </a:r>
            <a:r>
              <a:rPr lang="en-US" sz="3200" b="1" dirty="0" err="1">
                <a:solidFill>
                  <a:schemeClr val="bg1"/>
                </a:solidFill>
                <a:latin typeface="#9Slide03 Bebas Neue Bold" panose="020B0606020202050201" pitchFamily="34" charset="0"/>
                <a:ea typeface="Times New Roman" panose="02020603050405020304" pitchFamily="18" charset="0"/>
              </a:rPr>
              <a:t>Chiến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lược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và</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giải</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pháp</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phát</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triển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133071" y="253440"/>
            <a:ext cx="238065" cy="23806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8E5EBF95-2E28-112D-1949-61963D2414EB}"/>
              </a:ext>
            </a:extLst>
          </p:cNvPr>
          <p:cNvSpPr txBox="1"/>
          <p:nvPr/>
        </p:nvSpPr>
        <p:spPr>
          <a:xfrm>
            <a:off x="1958401" y="1388879"/>
            <a:ext cx="3647925" cy="880819"/>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hình sau và thông tin trong bài, hãy trình bày đặc điểm phân bố dân cư nước ta. </a:t>
            </a: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534547136"/>
              </p:ext>
            </p:extLst>
          </p:nvPr>
        </p:nvGraphicFramePr>
        <p:xfrm>
          <a:off x="288169" y="4406289"/>
          <a:ext cx="6060396" cy="2285186"/>
        </p:xfrm>
        <a:graphic>
          <a:graphicData uri="http://schemas.openxmlformats.org/drawingml/2006/table">
            <a:tbl>
              <a:tblPr firstRow="1" firstCol="1" bandRow="1"/>
              <a:tblGrid>
                <a:gridCol w="2598738">
                  <a:extLst>
                    <a:ext uri="{9D8B030D-6E8A-4147-A177-3AD203B41FA5}">
                      <a16:colId xmlns:a16="http://schemas.microsoft.com/office/drawing/2014/main" val="3774809508"/>
                    </a:ext>
                  </a:extLst>
                </a:gridCol>
                <a:gridCol w="3461658">
                  <a:extLst>
                    <a:ext uri="{9D8B030D-6E8A-4147-A177-3AD203B41FA5}">
                      <a16:colId xmlns:a16="http://schemas.microsoft.com/office/drawing/2014/main" val="3312652984"/>
                    </a:ext>
                  </a:extLst>
                </a:gridCol>
              </a:tblGrid>
              <a:tr h="0">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3</a:t>
                      </a:r>
                      <a:r>
                        <a:rPr lang="vi-VN"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Phân bố dân cư</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Mật</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độ</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nông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thôn</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074" name="Picture 2" descr="54 dân tộc Việt Nam | Báo Nhân Dân điện tử">
            <a:extLst>
              <a:ext uri="{FF2B5EF4-FFF2-40B4-BE49-F238E27FC236}">
                <a16:creationId xmlns:a16="http://schemas.microsoft.com/office/drawing/2014/main" id="{0BAD88A7-7041-5D56-0C8D-0EDABE1ABA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5259" y="921362"/>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6">
            <a:extLst>
              <a:ext uri="{FF2B5EF4-FFF2-40B4-BE49-F238E27FC236}">
                <a16:creationId xmlns:a16="http://schemas.microsoft.com/office/drawing/2014/main" id="{5B2384AC-AED6-92F4-CF9D-9D29858B1B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78697" y="3812801"/>
            <a:ext cx="15673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18">
            <a:extLst>
              <a:ext uri="{FF2B5EF4-FFF2-40B4-BE49-F238E27FC236}">
                <a16:creationId xmlns:a16="http://schemas.microsoft.com/office/drawing/2014/main" id="{8F1D0BC0-048D-69BF-8813-F961688ACDE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667031" y="858470"/>
            <a:ext cx="163151" cy="26809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17">
            <a:extLst>
              <a:ext uri="{FF2B5EF4-FFF2-40B4-BE49-F238E27FC236}">
                <a16:creationId xmlns:a16="http://schemas.microsoft.com/office/drawing/2014/main" id="{486C2AB3-A1AC-8F91-5B74-E2B2E41424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46626" y="3820870"/>
            <a:ext cx="337524"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AA4E4A-0D01-E385-3267-CD9BAC154DAF}"/>
              </a:ext>
            </a:extLst>
          </p:cNvPr>
          <p:cNvPicPr>
            <a:picLocks noChangeAspect="1"/>
          </p:cNvPicPr>
          <p:nvPr/>
        </p:nvPicPr>
        <p:blipFill>
          <a:blip r:embed="rId16"/>
          <a:stretch>
            <a:fillRect/>
          </a:stretch>
        </p:blipFill>
        <p:spPr>
          <a:xfrm>
            <a:off x="6597045" y="2208530"/>
            <a:ext cx="5394409" cy="4467245"/>
          </a:xfrm>
          <a:prstGeom prst="rect">
            <a:avLst/>
          </a:prstGeom>
          <a:ln>
            <a:solidFill>
              <a:srgbClr val="002060"/>
            </a:solidFill>
          </a:ln>
        </p:spPr>
      </p:pic>
      <p:pic>
        <p:nvPicPr>
          <p:cNvPr id="11" name="Picture 10">
            <a:extLst>
              <a:ext uri="{FF2B5EF4-FFF2-40B4-BE49-F238E27FC236}">
                <a16:creationId xmlns:a16="http://schemas.microsoft.com/office/drawing/2014/main" id="{445693FB-42BB-DCC4-7BC4-7AAC66D5018C}"/>
              </a:ext>
            </a:extLst>
          </p:cNvPr>
          <p:cNvPicPr>
            <a:picLocks noChangeAspect="1"/>
          </p:cNvPicPr>
          <p:nvPr/>
        </p:nvPicPr>
        <p:blipFill>
          <a:blip r:embed="rId17"/>
          <a:stretch>
            <a:fillRect/>
          </a:stretch>
        </p:blipFill>
        <p:spPr>
          <a:xfrm>
            <a:off x="6597045" y="804989"/>
            <a:ext cx="2975106" cy="1383912"/>
          </a:xfrm>
          <a:prstGeom prst="rect">
            <a:avLst/>
          </a:prstGeom>
          <a:ln>
            <a:solidFill>
              <a:srgbClr val="002060"/>
            </a:solidFill>
          </a:ln>
        </p:spPr>
      </p:pic>
      <p:pic>
        <p:nvPicPr>
          <p:cNvPr id="48" name="Picture 47">
            <a:extLst>
              <a:ext uri="{FF2B5EF4-FFF2-40B4-BE49-F238E27FC236}">
                <a16:creationId xmlns:a16="http://schemas.microsoft.com/office/drawing/2014/main" id="{14C47543-AD38-A8E2-2A6E-24FE8504DF95}"/>
              </a:ext>
            </a:extLst>
          </p:cNvPr>
          <p:cNvPicPr>
            <a:picLocks noChangeAspect="1"/>
          </p:cNvPicPr>
          <p:nvPr/>
        </p:nvPicPr>
        <p:blipFill>
          <a:blip r:embed="rId18"/>
          <a:stretch>
            <a:fillRect/>
          </a:stretch>
        </p:blipFill>
        <p:spPr>
          <a:xfrm>
            <a:off x="-6889" y="891564"/>
            <a:ext cx="1849058" cy="2385786"/>
          </a:xfrm>
          <a:prstGeom prst="rect">
            <a:avLst/>
          </a:prstGeom>
        </p:spPr>
      </p:pic>
      <p:sp>
        <p:nvSpPr>
          <p:cNvPr id="10" name="TextBox 9">
            <a:extLst>
              <a:ext uri="{FF2B5EF4-FFF2-40B4-BE49-F238E27FC236}">
                <a16:creationId xmlns:a16="http://schemas.microsoft.com/office/drawing/2014/main" id="{353A61F5-D49D-707F-A862-1AA866180B14}"/>
              </a:ext>
            </a:extLst>
          </p:cNvPr>
          <p:cNvSpPr txBox="1"/>
          <p:nvPr/>
        </p:nvSpPr>
        <p:spPr>
          <a:xfrm>
            <a:off x="882056" y="974815"/>
            <a:ext cx="5845426" cy="425950"/>
          </a:xfrm>
          <a:prstGeom prst="rect">
            <a:avLst/>
          </a:prstGeom>
          <a:noFill/>
        </p:spPr>
        <p:txBody>
          <a:bodyPr wrap="square">
            <a:spAutoFit/>
          </a:bodyPr>
          <a:lstStyle/>
          <a:p>
            <a:pPr marL="342900" lvl="0" indent="-342900" algn="l">
              <a:lnSpc>
                <a:spcPct val="115000"/>
              </a:lnSpc>
              <a:spcAft>
                <a:spcPts val="600"/>
              </a:spcAft>
              <a:buFont typeface="Arial" panose="020B0604020202020204" pitchFamily="34" charset="0"/>
              <a:buChar char="❖"/>
            </a:pPr>
            <a:r>
              <a:rPr lang="vi-VN" sz="2000" b="1">
                <a:solidFill>
                  <a:srgbClr val="FF0000"/>
                </a:solidFill>
                <a:effectLst/>
                <a:latin typeface="#9Slide03 Oswald Light" panose="00000400000000000000" pitchFamily="2" charset="0"/>
                <a:ea typeface="Noto Sans Symbols"/>
                <a:cs typeface="Noto Sans Symbols"/>
              </a:rPr>
              <a:t>PHÂN </a:t>
            </a:r>
            <a:r>
              <a:rPr lang="vi-VN" sz="2000" b="1" dirty="0">
                <a:solidFill>
                  <a:srgbClr val="FF0000"/>
                </a:solidFill>
                <a:effectLst/>
                <a:latin typeface="#9Slide03 Oswald Light" panose="00000400000000000000" pitchFamily="2" charset="0"/>
                <a:ea typeface="Noto Sans Symbols"/>
                <a:cs typeface="Noto Sans Symbols"/>
              </a:rPr>
              <a:t>BỐ DÂN CƯ</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14" name="TextBox 13">
            <a:extLst>
              <a:ext uri="{FF2B5EF4-FFF2-40B4-BE49-F238E27FC236}">
                <a16:creationId xmlns:a16="http://schemas.microsoft.com/office/drawing/2014/main" id="{0C03F658-E487-4B96-7C01-24B7F8A35C95}"/>
              </a:ext>
            </a:extLst>
          </p:cNvPr>
          <p:cNvSpPr txBox="1"/>
          <p:nvPr/>
        </p:nvSpPr>
        <p:spPr>
          <a:xfrm>
            <a:off x="2025309" y="2890761"/>
            <a:ext cx="3152877" cy="344453"/>
          </a:xfrm>
          <a:prstGeom prst="rect">
            <a:avLst/>
          </a:prstGeom>
          <a:noFill/>
          <a:ln>
            <a:solidFill>
              <a:srgbClr val="002060"/>
            </a:solidFill>
          </a:ln>
        </p:spPr>
        <p:txBody>
          <a:bodyPr wrap="square">
            <a:spAutoFit/>
          </a:bodyPr>
          <a:lstStyle/>
          <a:p>
            <a:pPr algn="just">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Mật</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độ</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9"/>
              </a:rPr>
              <a:t>https://bom.so/S3C0n3</a:t>
            </a:r>
            <a:r>
              <a:rPr lang="en-US" sz="1600" dirty="0">
                <a:effectLst/>
                <a:latin typeface="#9Slide03 Oswald Light" panose="00000400000000000000" pitchFamily="2" charset="0"/>
                <a:ea typeface="Times New Roman" panose="02020603050405020304" pitchFamily="18" charset="0"/>
              </a:rPr>
              <a:t> </a:t>
            </a:r>
          </a:p>
        </p:txBody>
      </p:sp>
    </p:spTree>
    <p:extLst>
      <p:ext uri="{BB962C8B-B14F-4D97-AF65-F5344CB8AC3E}">
        <p14:creationId xmlns:p14="http://schemas.microsoft.com/office/powerpoint/2010/main" val="2277604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9AEF31E-28E6-520C-F9B9-89A5BF59D744}"/>
              </a:ext>
            </a:extLst>
          </p:cNvPr>
          <p:cNvSpPr txBox="1"/>
          <p:nvPr/>
        </p:nvSpPr>
        <p:spPr>
          <a:xfrm>
            <a:off x="251979" y="401195"/>
            <a:ext cx="11780694" cy="3539430"/>
          </a:xfrm>
          <a:prstGeom prst="rect">
            <a:avLst/>
          </a:prstGeom>
          <a:noFill/>
        </p:spPr>
        <p:txBody>
          <a:bodyPr wrap="square">
            <a:spAutoFit/>
          </a:bodyPr>
          <a:lstStyle/>
          <a:p>
            <a:pPr indent="180340" algn="just"/>
            <a:r>
              <a:rPr lang="en-US" sz="2800" b="1">
                <a:solidFill>
                  <a:schemeClr val="accent1"/>
                </a:solidFill>
                <a:effectLst/>
                <a:latin typeface="Times New Roman" panose="02020603050405020304" pitchFamily="18" charset="0"/>
                <a:ea typeface="Times New Roman" panose="02020603050405020304" pitchFamily="18" charset="0"/>
              </a:rPr>
              <a:t>3. Phân bố dân cư</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Mật độ dân số trung bình nước ta khoảng 297 người/km</a:t>
            </a:r>
            <a:r>
              <a:rPr lang="en-US" sz="2800" baseline="30000">
                <a:solidFill>
                  <a:schemeClr val="accent1"/>
                </a:solidFill>
                <a:effectLst/>
                <a:latin typeface="Times New Roman" panose="02020603050405020304" pitchFamily="18" charset="0"/>
                <a:ea typeface="Times New Roman" panose="02020603050405020304" pitchFamily="18" charset="0"/>
              </a:rPr>
              <a:t>2</a:t>
            </a:r>
            <a:r>
              <a:rPr lang="en-US" sz="2800">
                <a:solidFill>
                  <a:schemeClr val="accent1"/>
                </a:solidFill>
                <a:effectLst/>
                <a:latin typeface="Times New Roman" panose="02020603050405020304" pitchFamily="18" charset="0"/>
                <a:ea typeface="Times New Roman" panose="02020603050405020304" pitchFamily="18" charset="0"/>
              </a:rPr>
              <a:t> (năm 2021):</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Đồng bằng sông Hồng có mật độ dân số cao nhất với 1091 người/km</a:t>
            </a:r>
            <a:r>
              <a:rPr lang="en-US" sz="2800" baseline="30000">
                <a:solidFill>
                  <a:schemeClr val="accent1"/>
                </a:solidFill>
                <a:effectLst/>
                <a:latin typeface="Times New Roman" panose="02020603050405020304" pitchFamily="18" charset="0"/>
                <a:ea typeface="Times New Roman" panose="02020603050405020304" pitchFamily="18" charset="0"/>
              </a:rPr>
              <a:t>2</a:t>
            </a:r>
            <a:r>
              <a:rPr lang="en-US" sz="2800">
                <a:solidFill>
                  <a:schemeClr val="accent1"/>
                </a:solidFill>
                <a:effectLst/>
                <a:latin typeface="Times New Roman" panose="02020603050405020304" pitchFamily="18" charset="0"/>
                <a:ea typeface="Times New Roman" panose="02020603050405020304" pitchFamily="18" charset="0"/>
              </a:rPr>
              <a:t>.</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Tây Nguyên có mật độ dân số thấp nhất với 111 người/km</a:t>
            </a:r>
            <a:r>
              <a:rPr lang="en-US" sz="2800" baseline="30000">
                <a:solidFill>
                  <a:schemeClr val="accent1"/>
                </a:solidFill>
                <a:effectLst/>
                <a:latin typeface="Times New Roman" panose="02020603050405020304" pitchFamily="18" charset="0"/>
                <a:ea typeface="Times New Roman" panose="02020603050405020304" pitchFamily="18" charset="0"/>
              </a:rPr>
              <a:t>2</a:t>
            </a:r>
            <a:r>
              <a:rPr lang="en-US" sz="2800">
                <a:solidFill>
                  <a:schemeClr val="accent1"/>
                </a:solidFill>
                <a:effectLst/>
                <a:latin typeface="Times New Roman" panose="02020603050405020304" pitchFamily="18" charset="0"/>
                <a:ea typeface="Times New Roman" panose="02020603050405020304" pitchFamily="18" charset="0"/>
              </a:rPr>
              <a:t>.</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Tỉ lệ dân thành thị và nông thôn trong nhiều thập kỉ qua có sự thay đổi giúp thúc đẩy quá trình công nghiệp hóa, đô thị hóa đất nước. </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Một số khu vực có sự phân bố dân cư chưa hợp lí, gây ra những khó khăn trong khai thác tài nguyên, giải quyết vấn đề việc làm,....</a:t>
            </a:r>
            <a:endParaRPr lang="en-US" sz="2800">
              <a:solidFill>
                <a:schemeClr val="accent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1994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73916"/>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34792" y="753672"/>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7"/>
          <a:srcRect l="-557" t="9121" r="557" b="-9121"/>
          <a:stretch/>
        </p:blipFill>
        <p:spPr>
          <a:xfrm>
            <a:off x="13192471" y="2747512"/>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69158"/>
          </a:xfrm>
          <a:prstGeom prst="rect">
            <a:avLst/>
          </a:prstGeom>
          <a:noFill/>
        </p:spPr>
        <p:txBody>
          <a:bodyPr wrap="square">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 </a:t>
            </a:r>
            <a:r>
              <a:rPr lang="en-US" sz="3600" b="1" dirty="0" err="1">
                <a:solidFill>
                  <a:srgbClr val="FFFF00"/>
                </a:solidFill>
                <a:latin typeface="#9Slide03 Bebas Neue Bold" panose="020B0606020202050201" pitchFamily="34" charset="0"/>
                <a:ea typeface="Times New Roman" panose="02020603050405020304" pitchFamily="18" charset="0"/>
              </a:rPr>
              <a:t>Đặc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điểm</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58911"/>
            <a:ext cx="813971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111"/>
            <a:ext cx="6872009"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 </a:t>
            </a:r>
            <a:r>
              <a:rPr lang="en-US" sz="3200" b="1" dirty="0" err="1">
                <a:solidFill>
                  <a:schemeClr val="bg1"/>
                </a:solidFill>
                <a:latin typeface="#9Slide03 Bebas Neue Bold" panose="020B0606020202050201" pitchFamily="34" charset="0"/>
                <a:ea typeface="Times New Roman" panose="02020603050405020304" pitchFamily="18" charset="0"/>
              </a:rPr>
              <a:t>Chiến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lược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và</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giải</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pháp</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phát</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triển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133071" y="253440"/>
            <a:ext cx="238065" cy="23806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117" y="2181512"/>
            <a:ext cx="3106850" cy="420883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82F5F88-E30F-D342-68AC-AD8D49847A51}"/>
              </a:ext>
            </a:extLst>
          </p:cNvPr>
          <p:cNvPicPr>
            <a:picLocks noChangeAspect="1"/>
          </p:cNvPicPr>
          <p:nvPr/>
        </p:nvPicPr>
        <p:blipFill rotWithShape="1">
          <a:blip r:embed="rId10"/>
          <a:srcRect t="3244"/>
          <a:stretch/>
        </p:blipFill>
        <p:spPr>
          <a:xfrm>
            <a:off x="2477111" y="1826444"/>
            <a:ext cx="7887657" cy="43045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9" name="TextBox 28">
            <a:extLst>
              <a:ext uri="{FF2B5EF4-FFF2-40B4-BE49-F238E27FC236}">
                <a16:creationId xmlns:a16="http://schemas.microsoft.com/office/drawing/2014/main" id="{D8F23A2D-8806-21EE-222C-0427912C618A}"/>
              </a:ext>
            </a:extLst>
          </p:cNvPr>
          <p:cNvSpPr txBox="1"/>
          <p:nvPr/>
        </p:nvSpPr>
        <p:spPr>
          <a:xfrm>
            <a:off x="3945462" y="6389204"/>
            <a:ext cx="5211732" cy="646331"/>
          </a:xfrm>
          <a:prstGeom prst="rect">
            <a:avLst/>
          </a:prstGeom>
          <a:noFill/>
        </p:spPr>
        <p:txBody>
          <a:bodyPr wrap="square">
            <a:spAutoFit/>
          </a:bodyPr>
          <a:lstStyle/>
          <a:p>
            <a:r>
              <a:rPr lang="en-US" dirty="0">
                <a:latin typeface="#9Slide03 Oswald Light" panose="00000400000000000000" pitchFamily="2" charset="0"/>
                <a:hlinkClick r:id="rId11"/>
              </a:rPr>
              <a:t>https://www.youtube.com/watch?v=VJRTyWUfTV4</a:t>
            </a:r>
            <a:endParaRPr lang="en-US" dirty="0">
              <a:latin typeface="#9Slide03 Oswald Light" panose="00000400000000000000" pitchFamily="2" charset="0"/>
            </a:endParaRPr>
          </a:p>
          <a:p>
            <a:endParaRPr lang="en-US" dirty="0">
              <a:latin typeface="#9Slide03 Oswald Light" panose="00000400000000000000" pitchFamily="2" charset="0"/>
            </a:endParaRPr>
          </a:p>
        </p:txBody>
      </p:sp>
    </p:spTree>
    <p:extLst>
      <p:ext uri="{BB962C8B-B14F-4D97-AF65-F5344CB8AC3E}">
        <p14:creationId xmlns:p14="http://schemas.microsoft.com/office/powerpoint/2010/main" val="18257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449007" y="-1441031"/>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1"/>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7169"/>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092722" y="186554"/>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5843" y="1044670"/>
            <a:ext cx="3106850" cy="420883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0DC073D-FE15-4100-E2A5-8E32E6F84581}"/>
              </a:ext>
            </a:extLst>
          </p:cNvPr>
          <p:cNvSpPr txBox="1"/>
          <p:nvPr/>
        </p:nvSpPr>
        <p:spPr>
          <a:xfrm>
            <a:off x="-5332569" y="332335"/>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pic>
        <p:nvPicPr>
          <p:cNvPr id="15" name="Picture 14">
            <a:extLst>
              <a:ext uri="{FF2B5EF4-FFF2-40B4-BE49-F238E27FC236}">
                <a16:creationId xmlns:a16="http://schemas.microsoft.com/office/drawing/2014/main" id="{06A4BBAC-24D5-BA4F-60C1-2834C0F1CE6E}"/>
              </a:ext>
            </a:extLst>
          </p:cNvPr>
          <p:cNvPicPr>
            <a:picLocks noChangeAspect="1"/>
          </p:cNvPicPr>
          <p:nvPr/>
        </p:nvPicPr>
        <p:blipFill rotWithShape="1">
          <a:blip r:embed="rId8"/>
          <a:srcRect l="-557" t="9121" r="557" b="-9121"/>
          <a:stretch/>
        </p:blipFill>
        <p:spPr>
          <a:xfrm>
            <a:off x="12735308" y="1146838"/>
            <a:ext cx="1139719"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grpSp>
        <p:nvGrpSpPr>
          <p:cNvPr id="14" name="Group 6">
            <a:extLst>
              <a:ext uri="{FF2B5EF4-FFF2-40B4-BE49-F238E27FC236}">
                <a16:creationId xmlns:a16="http://schemas.microsoft.com/office/drawing/2014/main" id="{1EDD68D1-B8F9-DBB5-EBA6-75E51DAE0B33}"/>
              </a:ext>
            </a:extLst>
          </p:cNvPr>
          <p:cNvGrpSpPr/>
          <p:nvPr/>
        </p:nvGrpSpPr>
        <p:grpSpPr>
          <a:xfrm>
            <a:off x="794968" y="988274"/>
            <a:ext cx="4903884" cy="5653666"/>
            <a:chOff x="0" y="0"/>
            <a:chExt cx="1783583" cy="1870336"/>
          </a:xfrm>
        </p:grpSpPr>
        <p:sp>
          <p:nvSpPr>
            <p:cNvPr id="40" name="Freeform 7">
              <a:extLst>
                <a:ext uri="{FF2B5EF4-FFF2-40B4-BE49-F238E27FC236}">
                  <a16:creationId xmlns:a16="http://schemas.microsoft.com/office/drawing/2014/main" id="{5AFA179C-836D-6E0A-0ADD-6F47B4748A7B}"/>
                </a:ext>
              </a:extLst>
            </p:cNvPr>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5" name="TextBox 8">
              <a:extLst>
                <a:ext uri="{FF2B5EF4-FFF2-40B4-BE49-F238E27FC236}">
                  <a16:creationId xmlns:a16="http://schemas.microsoft.com/office/drawing/2014/main" id="{072666EC-2E8A-E105-65C1-AE962B28237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2" name="Group 20">
            <a:extLst>
              <a:ext uri="{FF2B5EF4-FFF2-40B4-BE49-F238E27FC236}">
                <a16:creationId xmlns:a16="http://schemas.microsoft.com/office/drawing/2014/main" id="{B258E33F-FC3D-1A84-8785-23AAA984AD5F}"/>
              </a:ext>
            </a:extLst>
          </p:cNvPr>
          <p:cNvGrpSpPr/>
          <p:nvPr/>
        </p:nvGrpSpPr>
        <p:grpSpPr>
          <a:xfrm>
            <a:off x="1047819" y="1987911"/>
            <a:ext cx="235102" cy="228107"/>
            <a:chOff x="0" y="0"/>
            <a:chExt cx="129134" cy="134198"/>
          </a:xfrm>
        </p:grpSpPr>
        <p:sp>
          <p:nvSpPr>
            <p:cNvPr id="83" name="Freeform 21">
              <a:extLst>
                <a:ext uri="{FF2B5EF4-FFF2-40B4-BE49-F238E27FC236}">
                  <a16:creationId xmlns:a16="http://schemas.microsoft.com/office/drawing/2014/main" id="{AC6EEA15-55F4-2032-2F57-DEA7F04AFDA8}"/>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4" name="TextBox 22">
              <a:extLst>
                <a:ext uri="{FF2B5EF4-FFF2-40B4-BE49-F238E27FC236}">
                  <a16:creationId xmlns:a16="http://schemas.microsoft.com/office/drawing/2014/main" id="{97590E47-9BA4-1E2F-6949-CDE1A724E559}"/>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87" name="Group 25">
            <a:extLst>
              <a:ext uri="{FF2B5EF4-FFF2-40B4-BE49-F238E27FC236}">
                <a16:creationId xmlns:a16="http://schemas.microsoft.com/office/drawing/2014/main" id="{13585F48-E685-4FD0-1B6B-E3422B5253EE}"/>
              </a:ext>
            </a:extLst>
          </p:cNvPr>
          <p:cNvGrpSpPr/>
          <p:nvPr/>
        </p:nvGrpSpPr>
        <p:grpSpPr>
          <a:xfrm>
            <a:off x="1047819" y="2531278"/>
            <a:ext cx="235102" cy="228107"/>
            <a:chOff x="0" y="0"/>
            <a:chExt cx="129134" cy="134198"/>
          </a:xfrm>
        </p:grpSpPr>
        <p:sp>
          <p:nvSpPr>
            <p:cNvPr id="88" name="Freeform 26">
              <a:extLst>
                <a:ext uri="{FF2B5EF4-FFF2-40B4-BE49-F238E27FC236}">
                  <a16:creationId xmlns:a16="http://schemas.microsoft.com/office/drawing/2014/main" id="{86E10BD6-C675-DE5B-7AD6-1906E2E35DA6}"/>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9" name="TextBox 27">
              <a:extLst>
                <a:ext uri="{FF2B5EF4-FFF2-40B4-BE49-F238E27FC236}">
                  <a16:creationId xmlns:a16="http://schemas.microsoft.com/office/drawing/2014/main" id="{2107B038-111E-0B32-072F-2C53B4DEC6B9}"/>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1" name="Group 29">
            <a:extLst>
              <a:ext uri="{FF2B5EF4-FFF2-40B4-BE49-F238E27FC236}">
                <a16:creationId xmlns:a16="http://schemas.microsoft.com/office/drawing/2014/main" id="{025DA5E6-7DB5-3231-298A-6C910BCE7A3B}"/>
              </a:ext>
            </a:extLst>
          </p:cNvPr>
          <p:cNvGrpSpPr/>
          <p:nvPr/>
        </p:nvGrpSpPr>
        <p:grpSpPr>
          <a:xfrm>
            <a:off x="1047819" y="4173507"/>
            <a:ext cx="235102" cy="228107"/>
            <a:chOff x="0" y="0"/>
            <a:chExt cx="129134" cy="134198"/>
          </a:xfrm>
        </p:grpSpPr>
        <p:sp>
          <p:nvSpPr>
            <p:cNvPr id="92" name="Freeform 30">
              <a:extLst>
                <a:ext uri="{FF2B5EF4-FFF2-40B4-BE49-F238E27FC236}">
                  <a16:creationId xmlns:a16="http://schemas.microsoft.com/office/drawing/2014/main" id="{77BD6C57-6FA6-5903-E488-393EDB077288}"/>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3" name="TextBox 31">
              <a:extLst>
                <a:ext uri="{FF2B5EF4-FFF2-40B4-BE49-F238E27FC236}">
                  <a16:creationId xmlns:a16="http://schemas.microsoft.com/office/drawing/2014/main" id="{59303535-FBEB-359F-8514-3A99C1767AFD}"/>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5" name="Group 33">
            <a:extLst>
              <a:ext uri="{FF2B5EF4-FFF2-40B4-BE49-F238E27FC236}">
                <a16:creationId xmlns:a16="http://schemas.microsoft.com/office/drawing/2014/main" id="{26D5DACD-8F2E-1143-CCD5-58D127B95E75}"/>
              </a:ext>
            </a:extLst>
          </p:cNvPr>
          <p:cNvGrpSpPr/>
          <p:nvPr/>
        </p:nvGrpSpPr>
        <p:grpSpPr>
          <a:xfrm>
            <a:off x="1047819" y="5051690"/>
            <a:ext cx="235102" cy="228107"/>
            <a:chOff x="0" y="0"/>
            <a:chExt cx="129134" cy="134198"/>
          </a:xfrm>
        </p:grpSpPr>
        <p:sp>
          <p:nvSpPr>
            <p:cNvPr id="96" name="Freeform 34">
              <a:extLst>
                <a:ext uri="{FF2B5EF4-FFF2-40B4-BE49-F238E27FC236}">
                  <a16:creationId xmlns:a16="http://schemas.microsoft.com/office/drawing/2014/main" id="{A93B94BE-CAD9-96C4-0C05-0234F215D85C}"/>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97" name="TextBox 35">
              <a:extLst>
                <a:ext uri="{FF2B5EF4-FFF2-40B4-BE49-F238E27FC236}">
                  <a16:creationId xmlns:a16="http://schemas.microsoft.com/office/drawing/2014/main" id="{7EF8A410-22A7-F6DE-7C3E-5FBE314190A6}"/>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99" name="Group 37">
            <a:extLst>
              <a:ext uri="{FF2B5EF4-FFF2-40B4-BE49-F238E27FC236}">
                <a16:creationId xmlns:a16="http://schemas.microsoft.com/office/drawing/2014/main" id="{E786DC7A-A4F7-C20A-4374-A6D709FAA4EB}"/>
              </a:ext>
            </a:extLst>
          </p:cNvPr>
          <p:cNvGrpSpPr/>
          <p:nvPr/>
        </p:nvGrpSpPr>
        <p:grpSpPr>
          <a:xfrm>
            <a:off x="1047819" y="5916738"/>
            <a:ext cx="235102" cy="228107"/>
            <a:chOff x="0" y="0"/>
            <a:chExt cx="129134" cy="134198"/>
          </a:xfrm>
        </p:grpSpPr>
        <p:sp>
          <p:nvSpPr>
            <p:cNvPr id="100" name="Freeform 38">
              <a:extLst>
                <a:ext uri="{FF2B5EF4-FFF2-40B4-BE49-F238E27FC236}">
                  <a16:creationId xmlns:a16="http://schemas.microsoft.com/office/drawing/2014/main" id="{A0F29839-75E8-3CC9-0EDF-BBD96CC68A9E}"/>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1" name="TextBox 39">
              <a:extLst>
                <a:ext uri="{FF2B5EF4-FFF2-40B4-BE49-F238E27FC236}">
                  <a16:creationId xmlns:a16="http://schemas.microsoft.com/office/drawing/2014/main" id="{882D3829-7DA9-57D2-AA30-E46BCFF11EFA}"/>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38" name="TextBox 137">
            <a:extLst>
              <a:ext uri="{FF2B5EF4-FFF2-40B4-BE49-F238E27FC236}">
                <a16:creationId xmlns:a16="http://schemas.microsoft.com/office/drawing/2014/main" id="{29208AF8-98C5-8B21-E728-F897532581EE}"/>
              </a:ext>
            </a:extLst>
          </p:cNvPr>
          <p:cNvSpPr txBox="1"/>
          <p:nvPr/>
        </p:nvSpPr>
        <p:spPr>
          <a:xfrm>
            <a:off x="711640" y="1155526"/>
            <a:ext cx="1938528" cy="461665"/>
          </a:xfrm>
          <a:prstGeom prst="rect">
            <a:avLst/>
          </a:prstGeom>
          <a:noFill/>
        </p:spPr>
        <p:txBody>
          <a:bodyPr wrap="square">
            <a:spAutoFit/>
          </a:bodyPr>
          <a:lstStyle/>
          <a:p>
            <a:pPr algn="ctr"/>
            <a:r>
              <a:rPr lang="en-US" sz="2400" b="1" i="0" dirty="0">
                <a:solidFill>
                  <a:srgbClr val="59CD56"/>
                </a:solidFill>
                <a:effectLst/>
                <a:latin typeface="#9Slide03 Oswald Light" panose="00000400000000000000" pitchFamily="2" charset="0"/>
              </a:rPr>
              <a:t>1. </a:t>
            </a:r>
            <a:r>
              <a:rPr lang="en-US" sz="2400" b="1" i="0" dirty="0" err="1">
                <a:solidFill>
                  <a:srgbClr val="59CD56"/>
                </a:solidFill>
                <a:effectLst/>
                <a:latin typeface="#9Slide03 Oswald Light" panose="00000400000000000000" pitchFamily="2" charset="0"/>
              </a:rPr>
              <a:t>Chiến</a:t>
            </a:r>
            <a:r>
              <a:rPr lang="en-US" sz="2400" b="1" i="0" dirty="0">
                <a:solidFill>
                  <a:srgbClr val="59CD56"/>
                </a:solidFill>
                <a:effectLst/>
                <a:latin typeface="#9Slide03 Oswald Light" panose="00000400000000000000" pitchFamily="2" charset="0"/>
              </a:rPr>
              <a:t> </a:t>
            </a:r>
            <a:r>
              <a:rPr lang="en-US" sz="2400" b="1" i="0" dirty="0" err="1">
                <a:solidFill>
                  <a:srgbClr val="59CD56"/>
                </a:solidFill>
                <a:effectLst/>
                <a:latin typeface="#9Slide03 Oswald Light" panose="00000400000000000000" pitchFamily="2" charset="0"/>
              </a:rPr>
              <a:t>lược</a:t>
            </a:r>
            <a:endParaRPr lang="en-US" sz="2400" dirty="0">
              <a:solidFill>
                <a:srgbClr val="59CD56"/>
              </a:solidFill>
              <a:latin typeface="#9Slide03 Oswald Light" panose="00000400000000000000" pitchFamily="2" charset="0"/>
            </a:endParaRPr>
          </a:p>
        </p:txBody>
      </p:sp>
      <p:cxnSp>
        <p:nvCxnSpPr>
          <p:cNvPr id="137" name="Straight Connector 136">
            <a:extLst>
              <a:ext uri="{FF2B5EF4-FFF2-40B4-BE49-F238E27FC236}">
                <a16:creationId xmlns:a16="http://schemas.microsoft.com/office/drawing/2014/main" id="{3ED8AC27-4D72-3F55-9647-E25EA610C140}"/>
              </a:ext>
            </a:extLst>
          </p:cNvPr>
          <p:cNvCxnSpPr>
            <a:cxnSpLocks/>
          </p:cNvCxnSpPr>
          <p:nvPr/>
        </p:nvCxnSpPr>
        <p:spPr>
          <a:xfrm flipV="1">
            <a:off x="759088" y="1725293"/>
            <a:ext cx="4907976" cy="1946"/>
          </a:xfrm>
          <a:prstGeom prst="line">
            <a:avLst/>
          </a:prstGeom>
          <a:ln w="28575"/>
        </p:spPr>
        <p:style>
          <a:lnRef idx="1">
            <a:schemeClr val="dk1"/>
          </a:lnRef>
          <a:fillRef idx="0">
            <a:schemeClr val="dk1"/>
          </a:fillRef>
          <a:effectRef idx="0">
            <a:schemeClr val="dk1"/>
          </a:effectRef>
          <a:fontRef idx="minor">
            <a:schemeClr val="tx1"/>
          </a:fontRef>
        </p:style>
      </p:cxnSp>
      <p:grpSp>
        <p:nvGrpSpPr>
          <p:cNvPr id="104" name="Group 38">
            <a:extLst>
              <a:ext uri="{FF2B5EF4-FFF2-40B4-BE49-F238E27FC236}">
                <a16:creationId xmlns:a16="http://schemas.microsoft.com/office/drawing/2014/main" id="{B847EDB4-F893-8C65-2803-E4F209B5BDEB}"/>
              </a:ext>
            </a:extLst>
          </p:cNvPr>
          <p:cNvGrpSpPr/>
          <p:nvPr/>
        </p:nvGrpSpPr>
        <p:grpSpPr>
          <a:xfrm>
            <a:off x="2976925" y="1118026"/>
            <a:ext cx="453632" cy="453632"/>
            <a:chOff x="0" y="0"/>
            <a:chExt cx="812800" cy="812800"/>
          </a:xfrm>
        </p:grpSpPr>
        <p:sp>
          <p:nvSpPr>
            <p:cNvPr id="105" name="Freeform 39">
              <a:extLst>
                <a:ext uri="{FF2B5EF4-FFF2-40B4-BE49-F238E27FC236}">
                  <a16:creationId xmlns:a16="http://schemas.microsoft.com/office/drawing/2014/main" id="{0EE1C55A-FD26-63FE-A0C2-DB2472A578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6" name="TextBox 40">
              <a:extLst>
                <a:ext uri="{FF2B5EF4-FFF2-40B4-BE49-F238E27FC236}">
                  <a16:creationId xmlns:a16="http://schemas.microsoft.com/office/drawing/2014/main" id="{00576E09-8807-9A45-0456-5127A29A94DB}"/>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07" name="Group 41">
            <a:extLst>
              <a:ext uri="{FF2B5EF4-FFF2-40B4-BE49-F238E27FC236}">
                <a16:creationId xmlns:a16="http://schemas.microsoft.com/office/drawing/2014/main" id="{BD6DF8B9-686C-CFE6-F6FB-2666033FF58A}"/>
              </a:ext>
            </a:extLst>
          </p:cNvPr>
          <p:cNvGrpSpPr/>
          <p:nvPr/>
        </p:nvGrpSpPr>
        <p:grpSpPr>
          <a:xfrm>
            <a:off x="3661464" y="1118026"/>
            <a:ext cx="453632" cy="453632"/>
            <a:chOff x="0" y="0"/>
            <a:chExt cx="812800" cy="812800"/>
          </a:xfrm>
        </p:grpSpPr>
        <p:sp>
          <p:nvSpPr>
            <p:cNvPr id="108" name="Freeform 42">
              <a:extLst>
                <a:ext uri="{FF2B5EF4-FFF2-40B4-BE49-F238E27FC236}">
                  <a16:creationId xmlns:a16="http://schemas.microsoft.com/office/drawing/2014/main" id="{D1066A98-6B84-A213-80E6-D90F5B906D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09" name="TextBox 43">
              <a:extLst>
                <a:ext uri="{FF2B5EF4-FFF2-40B4-BE49-F238E27FC236}">
                  <a16:creationId xmlns:a16="http://schemas.microsoft.com/office/drawing/2014/main" id="{D6960444-889D-6239-D366-0A3A8F7920B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10" name="Group 44">
            <a:extLst>
              <a:ext uri="{FF2B5EF4-FFF2-40B4-BE49-F238E27FC236}">
                <a16:creationId xmlns:a16="http://schemas.microsoft.com/office/drawing/2014/main" id="{0E3B1AA6-9627-A372-4EE4-36E400893552}"/>
              </a:ext>
            </a:extLst>
          </p:cNvPr>
          <p:cNvGrpSpPr/>
          <p:nvPr/>
        </p:nvGrpSpPr>
        <p:grpSpPr>
          <a:xfrm>
            <a:off x="4315121" y="1118026"/>
            <a:ext cx="453632" cy="453632"/>
            <a:chOff x="0" y="0"/>
            <a:chExt cx="812800" cy="812800"/>
          </a:xfrm>
        </p:grpSpPr>
        <p:sp>
          <p:nvSpPr>
            <p:cNvPr id="111" name="Freeform 45">
              <a:extLst>
                <a:ext uri="{FF2B5EF4-FFF2-40B4-BE49-F238E27FC236}">
                  <a16:creationId xmlns:a16="http://schemas.microsoft.com/office/drawing/2014/main" id="{FD174C82-A2E3-0F1E-31C9-B34341E728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12" name="TextBox 46">
              <a:extLst>
                <a:ext uri="{FF2B5EF4-FFF2-40B4-BE49-F238E27FC236}">
                  <a16:creationId xmlns:a16="http://schemas.microsoft.com/office/drawing/2014/main" id="{DCAC1AF5-630C-26D4-516B-80280AB0EB7B}"/>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16" name="TextBox 115">
            <a:extLst>
              <a:ext uri="{FF2B5EF4-FFF2-40B4-BE49-F238E27FC236}">
                <a16:creationId xmlns:a16="http://schemas.microsoft.com/office/drawing/2014/main" id="{065621A0-E6EA-4EDA-E54E-0E46B5E14890}"/>
              </a:ext>
            </a:extLst>
          </p:cNvPr>
          <p:cNvSpPr txBox="1"/>
          <p:nvPr/>
        </p:nvSpPr>
        <p:spPr>
          <a:xfrm>
            <a:off x="1344423" y="1948722"/>
            <a:ext cx="4304993" cy="369332"/>
          </a:xfrm>
          <a:prstGeom prst="rect">
            <a:avLst/>
          </a:prstGeom>
          <a:noFill/>
        </p:spPr>
        <p:txBody>
          <a:bodyPr wrap="square">
            <a:spAutoFit/>
          </a:bodyPr>
          <a:lstStyle/>
          <a:p>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Duy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thay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giảm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chênh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lệch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endParaRPr lang="en-US" dirty="0"/>
          </a:p>
        </p:txBody>
      </p:sp>
      <p:sp>
        <p:nvSpPr>
          <p:cNvPr id="118" name="TextBox 117">
            <a:extLst>
              <a:ext uri="{FF2B5EF4-FFF2-40B4-BE49-F238E27FC236}">
                <a16:creationId xmlns:a16="http://schemas.microsoft.com/office/drawing/2014/main" id="{72D71117-62A5-E706-71B0-7962A61F276B}"/>
              </a:ext>
            </a:extLst>
          </p:cNvPr>
          <p:cNvSpPr txBox="1"/>
          <p:nvPr/>
        </p:nvSpPr>
        <p:spPr>
          <a:xfrm>
            <a:off x="1344423" y="2478038"/>
            <a:ext cx="3872052" cy="369332"/>
          </a:xfrm>
          <a:prstGeom prst="rect">
            <a:avLst/>
          </a:prstGeom>
          <a:noFill/>
        </p:spPr>
        <p:txBody>
          <a:bodyPr wrap="square">
            <a:spAutoFit/>
          </a:bodyPr>
          <a:lstStyle/>
          <a:p>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vệ</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triển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các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tộc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thiểu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dirty="0"/>
          </a:p>
        </p:txBody>
      </p:sp>
      <p:grpSp>
        <p:nvGrpSpPr>
          <p:cNvPr id="119" name="Group 33">
            <a:extLst>
              <a:ext uri="{FF2B5EF4-FFF2-40B4-BE49-F238E27FC236}">
                <a16:creationId xmlns:a16="http://schemas.microsoft.com/office/drawing/2014/main" id="{64BAC948-EE8E-7A92-F580-39D3FDA5E013}"/>
              </a:ext>
            </a:extLst>
          </p:cNvPr>
          <p:cNvGrpSpPr/>
          <p:nvPr/>
        </p:nvGrpSpPr>
        <p:grpSpPr>
          <a:xfrm>
            <a:off x="1047819" y="3071954"/>
            <a:ext cx="235102" cy="228107"/>
            <a:chOff x="0" y="0"/>
            <a:chExt cx="129134" cy="134198"/>
          </a:xfrm>
        </p:grpSpPr>
        <p:sp>
          <p:nvSpPr>
            <p:cNvPr id="120" name="Freeform 34">
              <a:extLst>
                <a:ext uri="{FF2B5EF4-FFF2-40B4-BE49-F238E27FC236}">
                  <a16:creationId xmlns:a16="http://schemas.microsoft.com/office/drawing/2014/main" id="{6C0BA4DA-7F17-5ACF-8499-1E4DAB53E4A7}"/>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1" name="TextBox 35">
              <a:extLst>
                <a:ext uri="{FF2B5EF4-FFF2-40B4-BE49-F238E27FC236}">
                  <a16:creationId xmlns:a16="http://schemas.microsoft.com/office/drawing/2014/main" id="{AD5DC330-297C-00E3-25FC-AC4923194CFF}"/>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22" name="Group 37">
            <a:extLst>
              <a:ext uri="{FF2B5EF4-FFF2-40B4-BE49-F238E27FC236}">
                <a16:creationId xmlns:a16="http://schemas.microsoft.com/office/drawing/2014/main" id="{1116D218-D6D7-C2A9-0945-CAF445786554}"/>
              </a:ext>
            </a:extLst>
          </p:cNvPr>
          <p:cNvGrpSpPr/>
          <p:nvPr/>
        </p:nvGrpSpPr>
        <p:grpSpPr>
          <a:xfrm>
            <a:off x="1047819" y="3594503"/>
            <a:ext cx="235102" cy="228107"/>
            <a:chOff x="0" y="0"/>
            <a:chExt cx="129134" cy="134198"/>
          </a:xfrm>
        </p:grpSpPr>
        <p:sp>
          <p:nvSpPr>
            <p:cNvPr id="123" name="Freeform 38">
              <a:extLst>
                <a:ext uri="{FF2B5EF4-FFF2-40B4-BE49-F238E27FC236}">
                  <a16:creationId xmlns:a16="http://schemas.microsoft.com/office/drawing/2014/main" id="{A406BF93-ED47-5CBE-755D-B1690AB3F337}"/>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4" name="TextBox 39">
              <a:extLst>
                <a:ext uri="{FF2B5EF4-FFF2-40B4-BE49-F238E27FC236}">
                  <a16:creationId xmlns:a16="http://schemas.microsoft.com/office/drawing/2014/main" id="{01D10E7A-99EF-F159-F92C-BE9930D3CA77}"/>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26" name="TextBox 125">
            <a:extLst>
              <a:ext uri="{FF2B5EF4-FFF2-40B4-BE49-F238E27FC236}">
                <a16:creationId xmlns:a16="http://schemas.microsoft.com/office/drawing/2014/main" id="{EC3320DE-02AE-39E8-8F3D-8670D733E909}"/>
              </a:ext>
            </a:extLst>
          </p:cNvPr>
          <p:cNvSpPr txBox="1"/>
          <p:nvPr/>
        </p:nvSpPr>
        <p:spPr>
          <a:xfrm>
            <a:off x="1344423" y="3007354"/>
            <a:ext cx="4304993" cy="369332"/>
          </a:xfrm>
          <a:prstGeom prst="rect">
            <a:avLst/>
          </a:prstGeom>
          <a:noFill/>
        </p:spPr>
        <p:txBody>
          <a:bodyPr wrap="square">
            <a:spAutoFit/>
          </a:bodyPr>
          <a:lstStyle/>
          <a:p>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Đưa</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tỉ</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tính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khi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về</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mức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bằng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tự</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nhiên</a:t>
            </a:r>
            <a:endParaRPr lang="en-US" dirty="0"/>
          </a:p>
        </p:txBody>
      </p:sp>
      <p:sp>
        <p:nvSpPr>
          <p:cNvPr id="128" name="TextBox 127">
            <a:extLst>
              <a:ext uri="{FF2B5EF4-FFF2-40B4-BE49-F238E27FC236}">
                <a16:creationId xmlns:a16="http://schemas.microsoft.com/office/drawing/2014/main" id="{C81F4502-1CE6-A234-5592-11F0DCF57E75}"/>
              </a:ext>
            </a:extLst>
          </p:cNvPr>
          <p:cNvSpPr txBox="1"/>
          <p:nvPr/>
        </p:nvSpPr>
        <p:spPr>
          <a:xfrm>
            <a:off x="1344423" y="3536670"/>
            <a:ext cx="3568917" cy="369332"/>
          </a:xfrm>
          <a:prstGeom prst="rect">
            <a:avLst/>
          </a:prstGeom>
          <a:noFill/>
        </p:spPr>
        <p:txBody>
          <a:bodyPr wrap="square">
            <a:spAutoFit/>
          </a:bodyPr>
          <a:lstStyle/>
          <a:p>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Duy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trì</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theo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nhóm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lí</a:t>
            </a:r>
            <a:endParaRPr lang="en-US" dirty="0"/>
          </a:p>
        </p:txBody>
      </p:sp>
      <p:sp>
        <p:nvSpPr>
          <p:cNvPr id="130" name="TextBox 129">
            <a:extLst>
              <a:ext uri="{FF2B5EF4-FFF2-40B4-BE49-F238E27FC236}">
                <a16:creationId xmlns:a16="http://schemas.microsoft.com/office/drawing/2014/main" id="{E68A2B88-5560-0144-EB65-428ADE6BB9A2}"/>
              </a:ext>
            </a:extLst>
          </p:cNvPr>
          <p:cNvSpPr txBox="1"/>
          <p:nvPr/>
        </p:nvSpPr>
        <p:spPr>
          <a:xfrm>
            <a:off x="1344423" y="4065986"/>
            <a:ext cx="4324406" cy="735394"/>
          </a:xfrm>
          <a:prstGeom prst="rect">
            <a:avLst/>
          </a:prstGeom>
          <a:noFill/>
        </p:spPr>
        <p:txBody>
          <a:bodyPr wrap="square">
            <a:spAutoFit/>
          </a:bodyPr>
          <a:lstStyle/>
          <a:p>
            <a:pPr algn="just">
              <a:lnSpc>
                <a:spcPct val="120000"/>
              </a:lnSpc>
              <a:spcAft>
                <a:spcPts val="600"/>
              </a:spcAft>
            </a:pP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Nâng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cao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chất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lượng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huy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tối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đa</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lợi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thích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ứng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với</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hoá</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dirty="0">
              <a:effectLst/>
              <a:latin typeface="#9Slide03 Oswald Light" panose="00000400000000000000" pitchFamily="2" charset="0"/>
              <a:ea typeface="Times New Roman" panose="02020603050405020304" pitchFamily="18" charset="0"/>
            </a:endParaRPr>
          </a:p>
        </p:txBody>
      </p:sp>
      <p:sp>
        <p:nvSpPr>
          <p:cNvPr id="132" name="TextBox 131">
            <a:extLst>
              <a:ext uri="{FF2B5EF4-FFF2-40B4-BE49-F238E27FC236}">
                <a16:creationId xmlns:a16="http://schemas.microsoft.com/office/drawing/2014/main" id="{A07B1B56-6DDF-3D6D-76AB-91BD60A88E65}"/>
              </a:ext>
            </a:extLst>
          </p:cNvPr>
          <p:cNvSpPr txBox="1"/>
          <p:nvPr/>
        </p:nvSpPr>
        <p:spPr>
          <a:xfrm>
            <a:off x="1344423" y="4961364"/>
            <a:ext cx="4043554" cy="735394"/>
          </a:xfrm>
          <a:prstGeom prst="rect">
            <a:avLst/>
          </a:prstGeom>
          <a:noFill/>
        </p:spPr>
        <p:txBody>
          <a:bodyPr wrap="square">
            <a:spAutoFit/>
          </a:bodyPr>
          <a:lstStyle/>
          <a:p>
            <a:pPr algn="just">
              <a:lnSpc>
                <a:spcPct val="120000"/>
              </a:lnSpc>
              <a:spcAft>
                <a:spcPts val="600"/>
              </a:spcAft>
            </a:pP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Thúc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đẩy</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bố</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cư</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hợp</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lí</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và</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đảm</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bảo</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an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ninh</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quốc</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phòng</a:t>
            </a:r>
            <a:r>
              <a:rPr lang="en-US"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dirty="0">
              <a:effectLst/>
              <a:latin typeface="#9Slide03 Oswald Light" panose="00000400000000000000" pitchFamily="2" charset="0"/>
              <a:ea typeface="Times New Roman" panose="02020603050405020304" pitchFamily="18" charset="0"/>
            </a:endParaRPr>
          </a:p>
        </p:txBody>
      </p:sp>
      <p:sp>
        <p:nvSpPr>
          <p:cNvPr id="135" name="TextBox 134">
            <a:extLst>
              <a:ext uri="{FF2B5EF4-FFF2-40B4-BE49-F238E27FC236}">
                <a16:creationId xmlns:a16="http://schemas.microsoft.com/office/drawing/2014/main" id="{250CAFA9-51AB-06FB-60AC-22DC71A8B615}"/>
              </a:ext>
            </a:extLst>
          </p:cNvPr>
          <p:cNvSpPr txBox="1"/>
          <p:nvPr/>
        </p:nvSpPr>
        <p:spPr>
          <a:xfrm>
            <a:off x="1344423" y="5856744"/>
            <a:ext cx="4381634" cy="646331"/>
          </a:xfrm>
          <a:prstGeom prst="rect">
            <a:avLst/>
          </a:prstGeom>
          <a:noFill/>
        </p:spPr>
        <p:txBody>
          <a:bodyPr wrap="square">
            <a:spAutoFit/>
          </a:bodyPr>
          <a:lstStyle/>
          <a:p>
            <a:pPr algn="just"/>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Hoàn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thành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cơ</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sở</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dữ</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liệu</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quốc</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gia</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đẩy</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mạnh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lồng</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ghép</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dân</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số</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xây</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dựng</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triển</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kinh</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tế</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xã</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 </a:t>
            </a:r>
            <a:r>
              <a:rPr kumimoji="0" lang="en-US" sz="1800" b="0" i="0" u="none" strike="noStrike" kern="1200" cap="none" spc="0" normalizeH="0" baseline="0" noProof="0" dirty="0" err="1">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hội</a:t>
            </a:r>
            <a:r>
              <a:rPr kumimoji="0" lang="en-US"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a:t>
            </a:r>
            <a:endParaRPr lang="en-US" dirty="0"/>
          </a:p>
        </p:txBody>
      </p:sp>
      <p:grpSp>
        <p:nvGrpSpPr>
          <p:cNvPr id="136" name="Group 6">
            <a:extLst>
              <a:ext uri="{FF2B5EF4-FFF2-40B4-BE49-F238E27FC236}">
                <a16:creationId xmlns:a16="http://schemas.microsoft.com/office/drawing/2014/main" id="{ACE896C8-D968-AD0C-3F24-D1301A487815}"/>
              </a:ext>
            </a:extLst>
          </p:cNvPr>
          <p:cNvGrpSpPr/>
          <p:nvPr/>
        </p:nvGrpSpPr>
        <p:grpSpPr>
          <a:xfrm>
            <a:off x="6472565" y="995777"/>
            <a:ext cx="4903884" cy="5653666"/>
            <a:chOff x="0" y="0"/>
            <a:chExt cx="1783583" cy="1870336"/>
          </a:xfrm>
        </p:grpSpPr>
        <p:sp>
          <p:nvSpPr>
            <p:cNvPr id="139" name="Freeform 7">
              <a:extLst>
                <a:ext uri="{FF2B5EF4-FFF2-40B4-BE49-F238E27FC236}">
                  <a16:creationId xmlns:a16="http://schemas.microsoft.com/office/drawing/2014/main" id="{3B4FDC4F-5D0F-506D-FB5B-9CED5CB88381}"/>
                </a:ext>
              </a:extLst>
            </p:cNvPr>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cap="rnd">
              <a:solidFill>
                <a:srgbClr val="000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1" name="TextBox 8">
              <a:extLst>
                <a:ext uri="{FF2B5EF4-FFF2-40B4-BE49-F238E27FC236}">
                  <a16:creationId xmlns:a16="http://schemas.microsoft.com/office/drawing/2014/main" id="{7029537D-1DF4-8FC2-1EE7-00BEB5DE579E}"/>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42" name="Group 20">
            <a:extLst>
              <a:ext uri="{FF2B5EF4-FFF2-40B4-BE49-F238E27FC236}">
                <a16:creationId xmlns:a16="http://schemas.microsoft.com/office/drawing/2014/main" id="{2E2BC795-A2B9-CB6C-0676-0F59998D3C19}"/>
              </a:ext>
            </a:extLst>
          </p:cNvPr>
          <p:cNvGrpSpPr/>
          <p:nvPr/>
        </p:nvGrpSpPr>
        <p:grpSpPr>
          <a:xfrm>
            <a:off x="6725416" y="1995414"/>
            <a:ext cx="235102" cy="228107"/>
            <a:chOff x="0" y="0"/>
            <a:chExt cx="129134" cy="134198"/>
          </a:xfrm>
        </p:grpSpPr>
        <p:sp>
          <p:nvSpPr>
            <p:cNvPr id="143" name="Freeform 21">
              <a:extLst>
                <a:ext uri="{FF2B5EF4-FFF2-40B4-BE49-F238E27FC236}">
                  <a16:creationId xmlns:a16="http://schemas.microsoft.com/office/drawing/2014/main" id="{CAEB2002-E858-9A65-1EE9-193935874225}"/>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4" name="TextBox 22">
              <a:extLst>
                <a:ext uri="{FF2B5EF4-FFF2-40B4-BE49-F238E27FC236}">
                  <a16:creationId xmlns:a16="http://schemas.microsoft.com/office/drawing/2014/main" id="{0797EE52-CA47-692D-0C45-450C6561A3FA}"/>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48" name="Group 29">
            <a:extLst>
              <a:ext uri="{FF2B5EF4-FFF2-40B4-BE49-F238E27FC236}">
                <a16:creationId xmlns:a16="http://schemas.microsoft.com/office/drawing/2014/main" id="{CC9EBA12-2A1B-CDF1-BA5D-5721ABC269CA}"/>
              </a:ext>
            </a:extLst>
          </p:cNvPr>
          <p:cNvGrpSpPr/>
          <p:nvPr/>
        </p:nvGrpSpPr>
        <p:grpSpPr>
          <a:xfrm>
            <a:off x="6725416" y="3771956"/>
            <a:ext cx="235102" cy="228107"/>
            <a:chOff x="0" y="0"/>
            <a:chExt cx="129134" cy="134198"/>
          </a:xfrm>
        </p:grpSpPr>
        <p:sp>
          <p:nvSpPr>
            <p:cNvPr id="149" name="Freeform 30">
              <a:extLst>
                <a:ext uri="{FF2B5EF4-FFF2-40B4-BE49-F238E27FC236}">
                  <a16:creationId xmlns:a16="http://schemas.microsoft.com/office/drawing/2014/main" id="{ADBED657-C688-4D75-1139-BC4D97ABCB51}"/>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0" name="TextBox 31">
              <a:extLst>
                <a:ext uri="{FF2B5EF4-FFF2-40B4-BE49-F238E27FC236}">
                  <a16:creationId xmlns:a16="http://schemas.microsoft.com/office/drawing/2014/main" id="{C4F5159E-64F2-A17C-6C29-F3FBB25E70B8}"/>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54" name="Group 37">
            <a:extLst>
              <a:ext uri="{FF2B5EF4-FFF2-40B4-BE49-F238E27FC236}">
                <a16:creationId xmlns:a16="http://schemas.microsoft.com/office/drawing/2014/main" id="{10C00B9C-73F0-2238-3DD3-A054142A7C44}"/>
              </a:ext>
            </a:extLst>
          </p:cNvPr>
          <p:cNvGrpSpPr/>
          <p:nvPr/>
        </p:nvGrpSpPr>
        <p:grpSpPr>
          <a:xfrm>
            <a:off x="6725416" y="4983707"/>
            <a:ext cx="235102" cy="228107"/>
            <a:chOff x="0" y="0"/>
            <a:chExt cx="129134" cy="134198"/>
          </a:xfrm>
        </p:grpSpPr>
        <p:sp>
          <p:nvSpPr>
            <p:cNvPr id="155" name="Freeform 38">
              <a:extLst>
                <a:ext uri="{FF2B5EF4-FFF2-40B4-BE49-F238E27FC236}">
                  <a16:creationId xmlns:a16="http://schemas.microsoft.com/office/drawing/2014/main" id="{A8FDD6F8-C0FE-5587-2ADE-96A21D9CB5FD}"/>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56" name="TextBox 39">
              <a:extLst>
                <a:ext uri="{FF2B5EF4-FFF2-40B4-BE49-F238E27FC236}">
                  <a16:creationId xmlns:a16="http://schemas.microsoft.com/office/drawing/2014/main" id="{F6CF072A-B94F-67D8-1F64-92A8BEA63091}"/>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157" name="TextBox 156">
            <a:extLst>
              <a:ext uri="{FF2B5EF4-FFF2-40B4-BE49-F238E27FC236}">
                <a16:creationId xmlns:a16="http://schemas.microsoft.com/office/drawing/2014/main" id="{439E4CFD-958A-5E11-A172-57776A6BF63D}"/>
              </a:ext>
            </a:extLst>
          </p:cNvPr>
          <p:cNvSpPr txBox="1"/>
          <p:nvPr/>
        </p:nvSpPr>
        <p:spPr>
          <a:xfrm>
            <a:off x="6389237" y="1163029"/>
            <a:ext cx="1938528" cy="461665"/>
          </a:xfrm>
          <a:prstGeom prst="rect">
            <a:avLst/>
          </a:prstGeom>
          <a:noFill/>
        </p:spPr>
        <p:txBody>
          <a:bodyPr wrap="square">
            <a:spAutoFit/>
          </a:bodyPr>
          <a:lstStyle/>
          <a:p>
            <a:pPr algn="ctr"/>
            <a:r>
              <a:rPr lang="en-US" sz="2400" b="1" dirty="0">
                <a:solidFill>
                  <a:srgbClr val="FF8000"/>
                </a:solidFill>
                <a:latin typeface="#9Slide03 Oswald Light" panose="00000400000000000000" pitchFamily="2" charset="0"/>
              </a:rPr>
              <a:t>2</a:t>
            </a:r>
            <a:r>
              <a:rPr lang="en-US" sz="2400" b="1" i="0" dirty="0">
                <a:solidFill>
                  <a:srgbClr val="FF8000"/>
                </a:solidFill>
                <a:effectLst/>
                <a:latin typeface="#9Slide03 Oswald Light" panose="00000400000000000000" pitchFamily="2" charset="0"/>
              </a:rPr>
              <a:t>. </a:t>
            </a:r>
            <a:r>
              <a:rPr lang="en-US" sz="2400" b="1" i="0" dirty="0" err="1">
                <a:solidFill>
                  <a:srgbClr val="FF8000"/>
                </a:solidFill>
                <a:effectLst/>
                <a:latin typeface="#9Slide03 Oswald Light" panose="00000400000000000000" pitchFamily="2" charset="0"/>
              </a:rPr>
              <a:t>Giải</a:t>
            </a:r>
            <a:r>
              <a:rPr lang="en-US" sz="2400" b="1" i="0" dirty="0">
                <a:solidFill>
                  <a:srgbClr val="FF8000"/>
                </a:solidFill>
                <a:effectLst/>
                <a:latin typeface="#9Slide03 Oswald Light" panose="00000400000000000000" pitchFamily="2" charset="0"/>
              </a:rPr>
              <a:t> </a:t>
            </a:r>
            <a:r>
              <a:rPr lang="en-US" sz="2400" b="1" i="0" dirty="0" err="1">
                <a:solidFill>
                  <a:srgbClr val="FF8000"/>
                </a:solidFill>
                <a:effectLst/>
                <a:latin typeface="#9Slide03 Oswald Light" panose="00000400000000000000" pitchFamily="2" charset="0"/>
              </a:rPr>
              <a:t>pháp</a:t>
            </a:r>
            <a:endParaRPr lang="en-US" sz="2400" dirty="0">
              <a:solidFill>
                <a:srgbClr val="FF8000"/>
              </a:solidFill>
              <a:latin typeface="#9Slide03 Oswald Light" panose="00000400000000000000" pitchFamily="2" charset="0"/>
            </a:endParaRPr>
          </a:p>
        </p:txBody>
      </p:sp>
      <p:cxnSp>
        <p:nvCxnSpPr>
          <p:cNvPr id="158" name="Straight Connector 157">
            <a:extLst>
              <a:ext uri="{FF2B5EF4-FFF2-40B4-BE49-F238E27FC236}">
                <a16:creationId xmlns:a16="http://schemas.microsoft.com/office/drawing/2014/main" id="{A403C7F6-0180-2785-0F2A-6C886A61DA40}"/>
              </a:ext>
            </a:extLst>
          </p:cNvPr>
          <p:cNvCxnSpPr>
            <a:cxnSpLocks/>
          </p:cNvCxnSpPr>
          <p:nvPr/>
        </p:nvCxnSpPr>
        <p:spPr>
          <a:xfrm flipV="1">
            <a:off x="6436685" y="1732796"/>
            <a:ext cx="4907976" cy="1946"/>
          </a:xfrm>
          <a:prstGeom prst="line">
            <a:avLst/>
          </a:prstGeom>
          <a:ln w="28575"/>
        </p:spPr>
        <p:style>
          <a:lnRef idx="1">
            <a:schemeClr val="dk1"/>
          </a:lnRef>
          <a:fillRef idx="0">
            <a:schemeClr val="dk1"/>
          </a:fillRef>
          <a:effectRef idx="0">
            <a:schemeClr val="dk1"/>
          </a:effectRef>
          <a:fontRef idx="minor">
            <a:schemeClr val="tx1"/>
          </a:fontRef>
        </p:style>
      </p:cxnSp>
      <p:grpSp>
        <p:nvGrpSpPr>
          <p:cNvPr id="159" name="Group 38">
            <a:extLst>
              <a:ext uri="{FF2B5EF4-FFF2-40B4-BE49-F238E27FC236}">
                <a16:creationId xmlns:a16="http://schemas.microsoft.com/office/drawing/2014/main" id="{DB995B48-FC15-9A02-4F46-EE0C706704E5}"/>
              </a:ext>
            </a:extLst>
          </p:cNvPr>
          <p:cNvGrpSpPr/>
          <p:nvPr/>
        </p:nvGrpSpPr>
        <p:grpSpPr>
          <a:xfrm>
            <a:off x="8654522" y="1125529"/>
            <a:ext cx="453632" cy="453632"/>
            <a:chOff x="0" y="0"/>
            <a:chExt cx="812800" cy="812800"/>
          </a:xfrm>
        </p:grpSpPr>
        <p:sp>
          <p:nvSpPr>
            <p:cNvPr id="160" name="Freeform 39">
              <a:extLst>
                <a:ext uri="{FF2B5EF4-FFF2-40B4-BE49-F238E27FC236}">
                  <a16:creationId xmlns:a16="http://schemas.microsoft.com/office/drawing/2014/main" id="{07952027-5626-5606-D45D-2415601DA9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1" name="TextBox 40">
              <a:extLst>
                <a:ext uri="{FF2B5EF4-FFF2-40B4-BE49-F238E27FC236}">
                  <a16:creationId xmlns:a16="http://schemas.microsoft.com/office/drawing/2014/main" id="{A371EBAA-EF51-5757-7C37-87955D35325F}"/>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62" name="Group 41">
            <a:extLst>
              <a:ext uri="{FF2B5EF4-FFF2-40B4-BE49-F238E27FC236}">
                <a16:creationId xmlns:a16="http://schemas.microsoft.com/office/drawing/2014/main" id="{9ED13971-6C07-7D83-4F45-6F15B4A09EC7}"/>
              </a:ext>
            </a:extLst>
          </p:cNvPr>
          <p:cNvGrpSpPr/>
          <p:nvPr/>
        </p:nvGrpSpPr>
        <p:grpSpPr>
          <a:xfrm>
            <a:off x="9339061" y="1125529"/>
            <a:ext cx="453632" cy="453632"/>
            <a:chOff x="0" y="0"/>
            <a:chExt cx="812800" cy="812800"/>
          </a:xfrm>
        </p:grpSpPr>
        <p:sp>
          <p:nvSpPr>
            <p:cNvPr id="163" name="Freeform 42">
              <a:extLst>
                <a:ext uri="{FF2B5EF4-FFF2-40B4-BE49-F238E27FC236}">
                  <a16:creationId xmlns:a16="http://schemas.microsoft.com/office/drawing/2014/main" id="{E6AB1B10-3293-02F5-5A34-E6DB126DF7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4" name="TextBox 43">
              <a:extLst>
                <a:ext uri="{FF2B5EF4-FFF2-40B4-BE49-F238E27FC236}">
                  <a16:creationId xmlns:a16="http://schemas.microsoft.com/office/drawing/2014/main" id="{CDBB1642-FA55-33A5-6551-F963F32D909A}"/>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165" name="Group 44">
            <a:extLst>
              <a:ext uri="{FF2B5EF4-FFF2-40B4-BE49-F238E27FC236}">
                <a16:creationId xmlns:a16="http://schemas.microsoft.com/office/drawing/2014/main" id="{29C1C900-CB1F-78C5-6BB8-FDBC5DBB3D47}"/>
              </a:ext>
            </a:extLst>
          </p:cNvPr>
          <p:cNvGrpSpPr/>
          <p:nvPr/>
        </p:nvGrpSpPr>
        <p:grpSpPr>
          <a:xfrm>
            <a:off x="9992718" y="1125529"/>
            <a:ext cx="453632" cy="453632"/>
            <a:chOff x="0" y="0"/>
            <a:chExt cx="812800" cy="812800"/>
          </a:xfrm>
        </p:grpSpPr>
        <p:sp>
          <p:nvSpPr>
            <p:cNvPr id="166" name="Freeform 45">
              <a:extLst>
                <a:ext uri="{FF2B5EF4-FFF2-40B4-BE49-F238E27FC236}">
                  <a16:creationId xmlns:a16="http://schemas.microsoft.com/office/drawing/2014/main" id="{C4C5B4E2-DD91-A0A8-0D71-65B4ED8DEF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7" name="TextBox 46">
              <a:extLst>
                <a:ext uri="{FF2B5EF4-FFF2-40B4-BE49-F238E27FC236}">
                  <a16:creationId xmlns:a16="http://schemas.microsoft.com/office/drawing/2014/main" id="{54CC12F0-BB56-9749-DE43-2DA168654C83}"/>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68" name="TextBox 167">
            <a:extLst>
              <a:ext uri="{FF2B5EF4-FFF2-40B4-BE49-F238E27FC236}">
                <a16:creationId xmlns:a16="http://schemas.microsoft.com/office/drawing/2014/main" id="{FCAD8A8F-D11A-CEC7-4D51-CD2EA96E66E8}"/>
              </a:ext>
            </a:extLst>
          </p:cNvPr>
          <p:cNvSpPr txBox="1"/>
          <p:nvPr/>
        </p:nvSpPr>
        <p:spPr>
          <a:xfrm>
            <a:off x="7022020" y="1851721"/>
            <a:ext cx="4304993" cy="880690"/>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 cường sự quản lí của nhà nước, thực hiện chính sách dân số phù hợp.</a:t>
            </a:r>
            <a:endParaRPr lang="en-US" dirty="0"/>
          </a:p>
        </p:txBody>
      </p:sp>
      <p:grpSp>
        <p:nvGrpSpPr>
          <p:cNvPr id="170" name="Group 33">
            <a:extLst>
              <a:ext uri="{FF2B5EF4-FFF2-40B4-BE49-F238E27FC236}">
                <a16:creationId xmlns:a16="http://schemas.microsoft.com/office/drawing/2014/main" id="{B99FDD45-D123-447F-9A70-79A5D7BACB59}"/>
              </a:ext>
            </a:extLst>
          </p:cNvPr>
          <p:cNvGrpSpPr/>
          <p:nvPr/>
        </p:nvGrpSpPr>
        <p:grpSpPr>
          <a:xfrm>
            <a:off x="6725416" y="2844323"/>
            <a:ext cx="235102" cy="228107"/>
            <a:chOff x="0" y="0"/>
            <a:chExt cx="129134" cy="134198"/>
          </a:xfrm>
        </p:grpSpPr>
        <p:sp>
          <p:nvSpPr>
            <p:cNvPr id="171" name="Freeform 34">
              <a:extLst>
                <a:ext uri="{FF2B5EF4-FFF2-40B4-BE49-F238E27FC236}">
                  <a16:creationId xmlns:a16="http://schemas.microsoft.com/office/drawing/2014/main" id="{025482B5-8987-9158-71B6-808441FDFEDE}"/>
                </a:ext>
              </a:extLst>
            </p:cNvPr>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72" name="TextBox 35">
              <a:extLst>
                <a:ext uri="{FF2B5EF4-FFF2-40B4-BE49-F238E27FC236}">
                  <a16:creationId xmlns:a16="http://schemas.microsoft.com/office/drawing/2014/main" id="{E6D611BB-BFFB-3F64-12C0-4C7C357C0D5B}"/>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76" name="TextBox 175">
            <a:extLst>
              <a:ext uri="{FF2B5EF4-FFF2-40B4-BE49-F238E27FC236}">
                <a16:creationId xmlns:a16="http://schemas.microsoft.com/office/drawing/2014/main" id="{C91A2546-9E2E-59B4-867A-96A3B367735C}"/>
              </a:ext>
            </a:extLst>
          </p:cNvPr>
          <p:cNvSpPr txBox="1"/>
          <p:nvPr/>
        </p:nvSpPr>
        <p:spPr>
          <a:xfrm>
            <a:off x="7022020" y="2701345"/>
            <a:ext cx="4304993" cy="880690"/>
          </a:xfrm>
          <a:prstGeom prst="rect">
            <a:avLst/>
          </a:prstGeom>
          <a:noFill/>
        </p:spPr>
        <p:txBody>
          <a:bodyPr wrap="square">
            <a:spAutoFit/>
          </a:bodyPr>
          <a:lstStyle/>
          <a:p>
            <a:pPr algn="just">
              <a:lnSpc>
                <a:spcPct val="150000"/>
              </a:lnSpc>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Phát triển mạng lưới và nâng cao chất lượng dịch vụ dân số, đẩy mạnh công tác truyền thông và giáo dục.</a:t>
            </a:r>
            <a:endParaRPr lang="en-US" dirty="0"/>
          </a:p>
        </p:txBody>
      </p:sp>
      <p:sp>
        <p:nvSpPr>
          <p:cNvPr id="178" name="TextBox 177">
            <a:extLst>
              <a:ext uri="{FF2B5EF4-FFF2-40B4-BE49-F238E27FC236}">
                <a16:creationId xmlns:a16="http://schemas.microsoft.com/office/drawing/2014/main" id="{59487606-6A1E-DCED-2819-16D29C68776D}"/>
              </a:ext>
            </a:extLst>
          </p:cNvPr>
          <p:cNvSpPr txBox="1"/>
          <p:nvPr/>
        </p:nvSpPr>
        <p:spPr>
          <a:xfrm>
            <a:off x="7022020" y="3642410"/>
            <a:ext cx="4324406" cy="1296317"/>
          </a:xfrm>
          <a:prstGeom prst="rect">
            <a:avLst/>
          </a:prstGeom>
          <a:noFill/>
        </p:spPr>
        <p:txBody>
          <a:bodyPr wrap="square">
            <a:spAutoFit/>
          </a:bodyPr>
          <a:lstStyle/>
          <a:p>
            <a:pPr algn="just">
              <a:lnSpc>
                <a:spcPct val="150000"/>
              </a:lnSpc>
              <a:spcAft>
                <a:spcPts val="600"/>
              </a:spcAft>
            </a:pPr>
            <a:r>
              <a:rPr lang="vi-VN"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Xây dựng và triển khai thực hiện cơ chế lồng ghép các yếu tố dân số trong các chiến lược, quy hoạch, kế hoạch, dự án phát triển kinh tế – xã.</a:t>
            </a:r>
            <a:endParaRPr lang="en-US" dirty="0">
              <a:effectLst/>
              <a:latin typeface="#9Slide03 Oswald Light" panose="00000400000000000000" pitchFamily="2" charset="0"/>
              <a:ea typeface="Times New Roman" panose="02020603050405020304" pitchFamily="18" charset="0"/>
            </a:endParaRPr>
          </a:p>
        </p:txBody>
      </p:sp>
      <p:sp>
        <p:nvSpPr>
          <p:cNvPr id="180" name="TextBox 179">
            <a:extLst>
              <a:ext uri="{FF2B5EF4-FFF2-40B4-BE49-F238E27FC236}">
                <a16:creationId xmlns:a16="http://schemas.microsoft.com/office/drawing/2014/main" id="{91DB75DA-F2CB-F83A-2019-47C4B679E815}"/>
              </a:ext>
            </a:extLst>
          </p:cNvPr>
          <p:cNvSpPr txBox="1"/>
          <p:nvPr/>
        </p:nvSpPr>
        <p:spPr>
          <a:xfrm>
            <a:off x="7022020" y="4832272"/>
            <a:ext cx="4381634" cy="1711687"/>
          </a:xfrm>
          <a:prstGeom prst="rect">
            <a:avLst/>
          </a:prstGeom>
          <a:noFill/>
        </p:spPr>
        <p:txBody>
          <a:bodyPr wrap="square">
            <a:spAutoFit/>
          </a:bodyPr>
          <a:lstStyle/>
          <a:p>
            <a:pPr algn="just">
              <a:lnSpc>
                <a:spcPct val="150000"/>
              </a:lnSpc>
            </a:pPr>
            <a:r>
              <a:rPr kumimoji="0" lang="vi-VN" sz="1800" b="0" i="0" u="none" strike="noStrike" kern="1200" cap="none" spc="0" normalizeH="0" baseline="0" noProof="0" dirty="0">
                <a:ln>
                  <a:noFill/>
                </a:ln>
                <a:solidFill>
                  <a:srgbClr val="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Đẩy mạnh công tác nghiên cứu khoa học, hợp tác quốc tế, ứng dụng công nghệ thông tin hiện đại, góp phần xây dựng con người Việt Nam phát triển toàn diện, đáp ứng yêu cầu phát triển đất nước bền vững.</a:t>
            </a:r>
            <a:endParaRPr lang="en-US" dirty="0"/>
          </a:p>
        </p:txBody>
      </p:sp>
    </p:spTree>
    <p:extLst>
      <p:ext uri="{BB962C8B-B14F-4D97-AF65-F5344CB8AC3E}">
        <p14:creationId xmlns:p14="http://schemas.microsoft.com/office/powerpoint/2010/main" val="817885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3547099" y="1291552"/>
            <a:ext cx="4162621"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1"/>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7169"/>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092722" y="186554"/>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5843" y="1044670"/>
            <a:ext cx="3106850" cy="420883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0DC073D-FE15-4100-E2A5-8E32E6F84581}"/>
              </a:ext>
            </a:extLst>
          </p:cNvPr>
          <p:cNvSpPr txBox="1"/>
          <p:nvPr/>
        </p:nvSpPr>
        <p:spPr>
          <a:xfrm>
            <a:off x="-5332569" y="332335"/>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02134" y="645335"/>
            <a:ext cx="2698066" cy="62126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61595" y="612213"/>
            <a:ext cx="2006602" cy="620809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1697" y="2734199"/>
            <a:ext cx="2937252" cy="4009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0864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3684573" y="1060672"/>
            <a:ext cx="4162621"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1"/>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7169"/>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092722" y="186554"/>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92045" y="3917294"/>
            <a:ext cx="2321774" cy="300250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0DC073D-FE15-4100-E2A5-8E32E6F84581}"/>
              </a:ext>
            </a:extLst>
          </p:cNvPr>
          <p:cNvSpPr txBox="1"/>
          <p:nvPr/>
        </p:nvSpPr>
        <p:spPr>
          <a:xfrm>
            <a:off x="-5332569" y="332335"/>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pic>
        <p:nvPicPr>
          <p:cNvPr id="30" name="Picture 29" descr="A cartoon of a ant carrying a piece of wood&#10;&#10;Description automatically generated">
            <a:extLst>
              <a:ext uri="{FF2B5EF4-FFF2-40B4-BE49-F238E27FC236}">
                <a16:creationId xmlns:a16="http://schemas.microsoft.com/office/drawing/2014/main" id="{375A4D10-BD8D-7B51-FA29-AD2C0EE4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559" y="2098146"/>
            <a:ext cx="2202149" cy="2228951"/>
          </a:xfrm>
          <a:prstGeom prst="rect">
            <a:avLst/>
          </a:prstGeom>
        </p:spPr>
      </p:pic>
      <p:sp>
        <p:nvSpPr>
          <p:cNvPr id="46" name="AutoShape 9">
            <a:extLst>
              <a:ext uri="{FF2B5EF4-FFF2-40B4-BE49-F238E27FC236}">
                <a16:creationId xmlns:a16="http://schemas.microsoft.com/office/drawing/2014/main" id="{1339A878-9FEA-046E-EA6E-6E435F1CD373}"/>
              </a:ext>
            </a:extLst>
          </p:cNvPr>
          <p:cNvSpPr/>
          <p:nvPr/>
        </p:nvSpPr>
        <p:spPr>
          <a:xfrm>
            <a:off x="1019934" y="-1428214"/>
            <a:ext cx="4903884" cy="0"/>
          </a:xfrm>
          <a:prstGeom prst="line">
            <a:avLst/>
          </a:prstGeom>
          <a:ln w="47625" cap="flat">
            <a:solidFill>
              <a:srgbClr val="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71726" y="645335"/>
            <a:ext cx="2698066" cy="62126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rotWithShape="1">
          <a:blip r:embed="rId8">
            <a:extLst>
              <a:ext uri="{28A0092B-C50C-407E-A947-70E740481C1C}">
                <a14:useLocalDpi xmlns:a14="http://schemas.microsoft.com/office/drawing/2010/main" val="0"/>
              </a:ext>
            </a:extLst>
          </a:blip>
          <a:srcRect b="65868"/>
          <a:stretch/>
        </p:blipFill>
        <p:spPr bwMode="auto">
          <a:xfrm>
            <a:off x="134410" y="915692"/>
            <a:ext cx="3603031" cy="38047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37DC1F8-9363-1F7D-8CD9-5FBDD4B192C9}"/>
              </a:ext>
            </a:extLst>
          </p:cNvPr>
          <p:cNvPicPr>
            <a:picLocks noChangeAspect="1"/>
          </p:cNvPicPr>
          <p:nvPr/>
        </p:nvPicPr>
        <p:blipFill rotWithShape="1">
          <a:blip r:embed="rId8">
            <a:extLst>
              <a:ext uri="{28A0092B-C50C-407E-A947-70E740481C1C}">
                <a14:useLocalDpi xmlns:a14="http://schemas.microsoft.com/office/drawing/2010/main" val="0"/>
              </a:ext>
            </a:extLst>
          </a:blip>
          <a:srcRect t="56384" b="4607"/>
          <a:stretch/>
        </p:blipFill>
        <p:spPr bwMode="auto">
          <a:xfrm>
            <a:off x="3837271" y="2185909"/>
            <a:ext cx="3857226" cy="465529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333F0AE-AD75-F1E9-365B-9A90C24B8F2C}"/>
              </a:ext>
            </a:extLst>
          </p:cNvPr>
          <p:cNvPicPr>
            <a:picLocks noChangeAspect="1"/>
          </p:cNvPicPr>
          <p:nvPr/>
        </p:nvPicPr>
        <p:blipFill rotWithShape="1">
          <a:blip r:embed="rId8">
            <a:extLst>
              <a:ext uri="{28A0092B-C50C-407E-A947-70E740481C1C}">
                <a14:useLocalDpi xmlns:a14="http://schemas.microsoft.com/office/drawing/2010/main" val="0"/>
              </a:ext>
            </a:extLst>
          </a:blip>
          <a:srcRect t="34133" b="42890"/>
          <a:stretch/>
        </p:blipFill>
        <p:spPr bwMode="auto">
          <a:xfrm>
            <a:off x="7817589" y="915692"/>
            <a:ext cx="4223578" cy="3002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7542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5059709" y="2078181"/>
            <a:ext cx="2211303" cy="3051092"/>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Em </a:t>
            </a:r>
          </a:p>
          <a:p>
            <a:pPr algn="ctr">
              <a:lnSpc>
                <a:spcPct val="120000"/>
              </a:lnSpc>
              <a:spcAft>
                <a:spcPts val="600"/>
              </a:spcAft>
            </a:pP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có</a:t>
            </a: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 </a:t>
            </a:r>
            <a:r>
              <a:rPr lang="en-US" sz="5400" b="1" dirty="0" err="1">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biết</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1"/>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7169"/>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092722" y="186554"/>
            <a:ext cx="238065" cy="238065"/>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692045" y="3917294"/>
            <a:ext cx="2321774" cy="300250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0DC073D-FE15-4100-E2A5-8E32E6F84581}"/>
              </a:ext>
            </a:extLst>
          </p:cNvPr>
          <p:cNvSpPr txBox="1"/>
          <p:nvPr/>
        </p:nvSpPr>
        <p:spPr>
          <a:xfrm>
            <a:off x="-5332569" y="332335"/>
            <a:ext cx="5209890" cy="830997"/>
          </a:xfrm>
          <a:prstGeom prst="rect">
            <a:avLst/>
          </a:prstGeom>
          <a:noFill/>
        </p:spPr>
        <p:txBody>
          <a:bodyPr wrap="square">
            <a:spAutoFit/>
          </a:bodyPr>
          <a:lstStyle/>
          <a:p>
            <a:pPr algn="ctr"/>
            <a:r>
              <a:rPr lang="en-US" sz="4800" b="1" i="0" dirty="0">
                <a:solidFill>
                  <a:srgbClr val="FF0000"/>
                </a:solidFill>
                <a:effectLst/>
                <a:latin typeface="#9Slide03 Bebas Neue Bold" panose="020B0606020202050201" pitchFamily="34" charset="0"/>
              </a:rPr>
              <a:t>“</a:t>
            </a:r>
            <a:r>
              <a:rPr lang="en-US" sz="4800" b="1" i="0" dirty="0" err="1">
                <a:solidFill>
                  <a:srgbClr val="FF0000"/>
                </a:solidFill>
                <a:effectLst/>
                <a:latin typeface="#9Slide03 Bebas Neue Bold" panose="020B0606020202050201" pitchFamily="34" charset="0"/>
              </a:rPr>
              <a:t>Kiến</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tha</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nhanh</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về</a:t>
            </a:r>
            <a:r>
              <a:rPr lang="en-US" sz="4800" b="1" i="0" dirty="0">
                <a:solidFill>
                  <a:srgbClr val="FF0000"/>
                </a:solidFill>
                <a:effectLst/>
                <a:latin typeface="#9Slide03 Bebas Neue Bold" panose="020B0606020202050201" pitchFamily="34" charset="0"/>
              </a:rPr>
              <a:t> </a:t>
            </a:r>
            <a:r>
              <a:rPr lang="en-US" sz="4800" b="1" i="0" dirty="0" err="1">
                <a:solidFill>
                  <a:srgbClr val="FF0000"/>
                </a:solidFill>
                <a:effectLst/>
                <a:latin typeface="#9Slide03 Bebas Neue Bold" panose="020B0606020202050201" pitchFamily="34" charset="0"/>
              </a:rPr>
              <a:t>tổ</a:t>
            </a:r>
            <a:r>
              <a:rPr lang="en-US" sz="4800" b="1" i="0" dirty="0">
                <a:solidFill>
                  <a:srgbClr val="FF0000"/>
                </a:solidFill>
                <a:effectLst/>
                <a:latin typeface="#9Slide03 Bebas Neue Bold" panose="020B0606020202050201" pitchFamily="34" charset="0"/>
              </a:rPr>
              <a:t>” </a:t>
            </a:r>
            <a:endParaRPr lang="en-US" sz="4800" dirty="0">
              <a:solidFill>
                <a:srgbClr val="FF0000"/>
              </a:solidFill>
              <a:latin typeface="#9Slide03 Bebas Neue Bold" panose="020B0606020202050201" pitchFamily="34" charset="0"/>
            </a:endParaRPr>
          </a:p>
        </p:txBody>
      </p:sp>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pic>
        <p:nvPicPr>
          <p:cNvPr id="6" name="Picture 5" descr="8 mục tiêu Chiến lược Dân số Việt Nam đến năm 2030">
            <a:extLst>
              <a:ext uri="{FF2B5EF4-FFF2-40B4-BE49-F238E27FC236}">
                <a16:creationId xmlns:a16="http://schemas.microsoft.com/office/drawing/2014/main" id="{CC6C80CD-237E-6752-5618-A4084627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8556"/>
          <a:stretch/>
        </p:blipFill>
        <p:spPr bwMode="auto">
          <a:xfrm>
            <a:off x="95519" y="1002694"/>
            <a:ext cx="4955137" cy="586971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4BE9827-8C79-D05C-9A01-4292BD1B1EF0}"/>
              </a:ext>
            </a:extLst>
          </p:cNvPr>
          <p:cNvPicPr>
            <a:picLocks noChangeAspect="1"/>
          </p:cNvPicPr>
          <p:nvPr/>
        </p:nvPicPr>
        <p:blipFill rotWithShape="1">
          <a:blip r:embed="rId7">
            <a:extLst>
              <a:ext uri="{28A0092B-C50C-407E-A947-70E740481C1C}">
                <a14:useLocalDpi xmlns:a14="http://schemas.microsoft.com/office/drawing/2010/main" val="0"/>
              </a:ext>
            </a:extLst>
          </a:blip>
          <a:srcRect b="65868"/>
          <a:stretch/>
        </p:blipFill>
        <p:spPr bwMode="auto">
          <a:xfrm>
            <a:off x="-677044" y="915692"/>
            <a:ext cx="276920" cy="38047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D058942-DAB5-E371-2E6D-D59BB9348F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11742" y="2508609"/>
            <a:ext cx="2937252" cy="40099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37DC1F8-9363-1F7D-8CD9-5FBDD4B192C9}"/>
              </a:ext>
            </a:extLst>
          </p:cNvPr>
          <p:cNvPicPr>
            <a:picLocks noChangeAspect="1"/>
          </p:cNvPicPr>
          <p:nvPr/>
        </p:nvPicPr>
        <p:blipFill rotWithShape="1">
          <a:blip r:embed="rId7">
            <a:extLst>
              <a:ext uri="{28A0092B-C50C-407E-A947-70E740481C1C}">
                <a14:useLocalDpi xmlns:a14="http://schemas.microsoft.com/office/drawing/2010/main" val="0"/>
              </a:ext>
            </a:extLst>
          </a:blip>
          <a:srcRect t="56384" b="4607"/>
          <a:stretch/>
        </p:blipFill>
        <p:spPr bwMode="auto">
          <a:xfrm>
            <a:off x="3872052" y="6881690"/>
            <a:ext cx="3857226" cy="61022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333F0AE-AD75-F1E9-365B-9A90C24B8F2C}"/>
              </a:ext>
            </a:extLst>
          </p:cNvPr>
          <p:cNvPicPr>
            <a:picLocks noChangeAspect="1"/>
          </p:cNvPicPr>
          <p:nvPr/>
        </p:nvPicPr>
        <p:blipFill rotWithShape="1">
          <a:blip r:embed="rId7">
            <a:extLst>
              <a:ext uri="{28A0092B-C50C-407E-A947-70E740481C1C}">
                <a14:useLocalDpi xmlns:a14="http://schemas.microsoft.com/office/drawing/2010/main" val="0"/>
              </a:ext>
            </a:extLst>
          </a:blip>
          <a:srcRect t="34133" b="42890"/>
          <a:stretch/>
        </p:blipFill>
        <p:spPr bwMode="auto">
          <a:xfrm>
            <a:off x="12532663" y="915692"/>
            <a:ext cx="298175" cy="3002503"/>
          </a:xfrm>
          <a:prstGeom prst="rect">
            <a:avLst/>
          </a:prstGeom>
          <a:ln>
            <a:noFill/>
          </a:ln>
          <a:effectLst>
            <a:outerShdw blurRad="292100" dist="139700" dir="2700000" algn="tl" rotWithShape="0">
              <a:srgbClr val="333333">
                <a:alpha val="65000"/>
              </a:srgbClr>
            </a:outerShdw>
          </a:effectLst>
        </p:spPr>
      </p:pic>
      <p:pic>
        <p:nvPicPr>
          <p:cNvPr id="14" name="Picture 13" descr="8 mục tiêu Chiến lược Dân số Việt Nam đến năm 2030">
            <a:extLst>
              <a:ext uri="{FF2B5EF4-FFF2-40B4-BE49-F238E27FC236}">
                <a16:creationId xmlns:a16="http://schemas.microsoft.com/office/drawing/2014/main" id="{5292AE27-AE81-7AA3-B4F6-C65EF7046A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112" b="1108"/>
          <a:stretch/>
        </p:blipFill>
        <p:spPr bwMode="auto">
          <a:xfrm>
            <a:off x="7132292" y="1002694"/>
            <a:ext cx="5002403" cy="5848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4684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264501" y="-1567261"/>
            <a:ext cx="3872052" cy="612213"/>
          </a:xfrm>
          <a:prstGeom prst="snip1Rect">
            <a:avLst>
              <a:gd name="adj" fmla="val 25507"/>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4279832" y="332335"/>
            <a:ext cx="3632336" cy="979755"/>
          </a:xfrm>
          <a:prstGeom prst="rect">
            <a:avLst/>
          </a:prstGeom>
          <a:noFill/>
        </p:spPr>
        <p:txBody>
          <a:bodyPr wrap="square">
            <a:spAutoFit/>
          </a:bodyPr>
          <a:lstStyle/>
          <a:p>
            <a:pPr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VẬN DỤNG</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769314" y="915692"/>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774383"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054217" y="915692"/>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054215" y="801927"/>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575159" y="-1606313"/>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lumMod val="95000"/>
                  </a:schemeClr>
                </a:solidFill>
                <a:latin typeface="#9Slide03 Bebas Neue Bold" panose="020B0606020202050201" pitchFamily="34" charset="0"/>
                <a:ea typeface="Times New Roman" panose="02020603050405020304" pitchFamily="18" charset="0"/>
              </a:rPr>
              <a:t>I.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Đặc</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điểm</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dân</a:t>
            </a:r>
            <a:r>
              <a:rPr lang="en-US" sz="3200" b="1" dirty="0">
                <a:solidFill>
                  <a:schemeClr val="bg1">
                    <a:lumMod val="95000"/>
                  </a:schemeClr>
                </a:solidFill>
                <a:latin typeface="#9Slide03 Bebas Neue Bold" panose="020B0606020202050201" pitchFamily="34" charset="0"/>
                <a:ea typeface="Times New Roman" panose="02020603050405020304" pitchFamily="18" charset="0"/>
              </a:rPr>
              <a:t> </a:t>
            </a:r>
            <a:r>
              <a:rPr lang="en-US" sz="3200" b="1" dirty="0" err="1">
                <a:solidFill>
                  <a:schemeClr val="bg1">
                    <a:lumMod val="95000"/>
                  </a:schemeClr>
                </a:solidFill>
                <a:latin typeface="#9Slide03 Bebas Neue Bold" panose="020B0606020202050201" pitchFamily="34" charset="0"/>
                <a:ea typeface="Times New Roman" panose="02020603050405020304" pitchFamily="18" charset="0"/>
              </a:rPr>
              <a:t>số</a:t>
            </a:r>
            <a:endParaRPr lang="en-US" sz="3200" b="1" dirty="0">
              <a:solidFill>
                <a:schemeClr val="bg1">
                  <a:lumMod val="95000"/>
                </a:schemeClr>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Single Corner Snipped 6">
            <a:extLst>
              <a:ext uri="{FF2B5EF4-FFF2-40B4-BE49-F238E27FC236}">
                <a16:creationId xmlns:a16="http://schemas.microsoft.com/office/drawing/2014/main" id="{2BD7242D-5171-17CB-118D-292B15042A91}"/>
              </a:ext>
            </a:extLst>
          </p:cNvPr>
          <p:cNvSpPr/>
          <p:nvPr/>
        </p:nvSpPr>
        <p:spPr>
          <a:xfrm>
            <a:off x="4136553" y="-1516088"/>
            <a:ext cx="8139712" cy="649966"/>
          </a:xfrm>
          <a:prstGeom prst="snip1Rect">
            <a:avLst>
              <a:gd name="adj" fmla="val 25507"/>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506615" y="-1436662"/>
            <a:ext cx="6872009" cy="669158"/>
          </a:xfrm>
          <a:prstGeom prst="rect">
            <a:avLst/>
          </a:prstGeom>
          <a:noFill/>
          <a:ln>
            <a:noFill/>
          </a:ln>
        </p:spPr>
        <p:txBody>
          <a:bodyPr wrap="square" anchor="ctr">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II. </a:t>
            </a:r>
            <a:r>
              <a:rPr lang="en-US" sz="3600" b="1" dirty="0" err="1">
                <a:solidFill>
                  <a:srgbClr val="FFFF00"/>
                </a:solidFill>
                <a:latin typeface="#9Slide03 Bebas Neue Bold" panose="020B0606020202050201" pitchFamily="34" charset="0"/>
                <a:ea typeface="Times New Roman" panose="02020603050405020304" pitchFamily="18" charset="0"/>
              </a:rPr>
              <a:t>Chiến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lược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và</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giải</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pháp</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phát</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triển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09967" y="1170103"/>
            <a:ext cx="3288205" cy="4252285"/>
          </a:xfrm>
          <a:prstGeom prst="rect">
            <a:avLst/>
          </a:prstGeom>
          <a:ln>
            <a:noFill/>
          </a:ln>
          <a:effectLst>
            <a:outerShdw blurRad="292100" dist="139700" dir="2700000" algn="tl" rotWithShape="0">
              <a:srgbClr val="333333">
                <a:alpha val="65000"/>
              </a:srgbClr>
            </a:outerShdw>
          </a:effectLst>
        </p:spPr>
      </p:pic>
      <p:grpSp>
        <p:nvGrpSpPr>
          <p:cNvPr id="47" name="Group 10">
            <a:extLst>
              <a:ext uri="{FF2B5EF4-FFF2-40B4-BE49-F238E27FC236}">
                <a16:creationId xmlns:a16="http://schemas.microsoft.com/office/drawing/2014/main" id="{21C217B7-5C89-1F7A-55D4-88F7AE69B062}"/>
              </a:ext>
            </a:extLst>
          </p:cNvPr>
          <p:cNvGrpSpPr/>
          <p:nvPr/>
        </p:nvGrpSpPr>
        <p:grpSpPr>
          <a:xfrm>
            <a:off x="1530266" y="-2431387"/>
            <a:ext cx="341125" cy="318486"/>
            <a:chOff x="0" y="0"/>
            <a:chExt cx="812800" cy="812800"/>
          </a:xfrm>
        </p:grpSpPr>
        <p:sp>
          <p:nvSpPr>
            <p:cNvPr id="49" name="Freeform 11">
              <a:extLst>
                <a:ext uri="{FF2B5EF4-FFF2-40B4-BE49-F238E27FC236}">
                  <a16:creationId xmlns:a16="http://schemas.microsoft.com/office/drawing/2014/main" id="{6A91BE09-013B-D5C0-4BB8-C590BF83CB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30FF"/>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9" name="TextBox 12">
              <a:extLst>
                <a:ext uri="{FF2B5EF4-FFF2-40B4-BE49-F238E27FC236}">
                  <a16:creationId xmlns:a16="http://schemas.microsoft.com/office/drawing/2014/main" id="{4D0AAF0A-54AF-0696-68CA-8D7FD4D0135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60" name="Group 13">
            <a:extLst>
              <a:ext uri="{FF2B5EF4-FFF2-40B4-BE49-F238E27FC236}">
                <a16:creationId xmlns:a16="http://schemas.microsoft.com/office/drawing/2014/main" id="{6DE5B6A5-EFE6-8BBF-38B8-2AB5506B533C}"/>
              </a:ext>
            </a:extLst>
          </p:cNvPr>
          <p:cNvGrpSpPr/>
          <p:nvPr/>
        </p:nvGrpSpPr>
        <p:grpSpPr>
          <a:xfrm>
            <a:off x="2863869" y="-2431387"/>
            <a:ext cx="341125" cy="318486"/>
            <a:chOff x="0" y="0"/>
            <a:chExt cx="812800" cy="812800"/>
          </a:xfrm>
        </p:grpSpPr>
        <p:sp>
          <p:nvSpPr>
            <p:cNvPr id="61" name="Freeform 14">
              <a:extLst>
                <a:ext uri="{FF2B5EF4-FFF2-40B4-BE49-F238E27FC236}">
                  <a16:creationId xmlns:a16="http://schemas.microsoft.com/office/drawing/2014/main" id="{267031BB-CE12-023D-DCA2-234A81D5D7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000"/>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2" name="TextBox 15">
              <a:extLst>
                <a:ext uri="{FF2B5EF4-FFF2-40B4-BE49-F238E27FC236}">
                  <a16:creationId xmlns:a16="http://schemas.microsoft.com/office/drawing/2014/main" id="{53FB0986-A039-37B3-2894-FC7E97F0CD8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75" name="Group 16">
            <a:extLst>
              <a:ext uri="{FF2B5EF4-FFF2-40B4-BE49-F238E27FC236}">
                <a16:creationId xmlns:a16="http://schemas.microsoft.com/office/drawing/2014/main" id="{17DE8DF3-18AE-241C-2C22-B9B8A877AD6E}"/>
              </a:ext>
            </a:extLst>
          </p:cNvPr>
          <p:cNvGrpSpPr/>
          <p:nvPr/>
        </p:nvGrpSpPr>
        <p:grpSpPr>
          <a:xfrm>
            <a:off x="4197471" y="-2431387"/>
            <a:ext cx="341125" cy="318486"/>
            <a:chOff x="0" y="0"/>
            <a:chExt cx="812800" cy="812800"/>
          </a:xfrm>
        </p:grpSpPr>
        <p:sp>
          <p:nvSpPr>
            <p:cNvPr id="76" name="Freeform 17">
              <a:extLst>
                <a:ext uri="{FF2B5EF4-FFF2-40B4-BE49-F238E27FC236}">
                  <a16:creationId xmlns:a16="http://schemas.microsoft.com/office/drawing/2014/main" id="{87D4D49C-D107-C293-A301-8F89CE4C159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CD56"/>
            </a:solidFill>
            <a:ln w="19050" cap="sq">
              <a:solidFill>
                <a:srgbClr val="000000"/>
              </a:solidFill>
              <a:mite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1" name="TextBox 18">
              <a:extLst>
                <a:ext uri="{FF2B5EF4-FFF2-40B4-BE49-F238E27FC236}">
                  <a16:creationId xmlns:a16="http://schemas.microsoft.com/office/drawing/2014/main" id="{C8405C79-5855-C40F-6B44-2D2813C49C6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19" name="TextBox 18">
            <a:extLst>
              <a:ext uri="{FF2B5EF4-FFF2-40B4-BE49-F238E27FC236}">
                <a16:creationId xmlns:a16="http://schemas.microsoft.com/office/drawing/2014/main" id="{2B58BEA0-DF03-FE6D-7588-9145BAC4A91D}"/>
              </a:ext>
            </a:extLst>
          </p:cNvPr>
          <p:cNvSpPr txBox="1"/>
          <p:nvPr/>
        </p:nvSpPr>
        <p:spPr>
          <a:xfrm>
            <a:off x="605915" y="1664754"/>
            <a:ext cx="6191401" cy="4666470"/>
          </a:xfrm>
          <a:prstGeom prst="rect">
            <a:avLst/>
          </a:prstGeom>
          <a:noFill/>
          <a:ln>
            <a:solidFill>
              <a:srgbClr val="002060"/>
            </a:solidFill>
          </a:ln>
        </p:spPr>
        <p:txBody>
          <a:bodyPr wrap="square">
            <a:spAutoFit/>
          </a:bodyPr>
          <a:lstStyle/>
          <a:p>
            <a:pPr algn="ctr">
              <a:lnSpc>
                <a:spcPct val="150000"/>
              </a:lnSpc>
            </a:pPr>
            <a:r>
              <a:rPr lang="vi-VN" sz="2000" b="1" dirty="0">
                <a:solidFill>
                  <a:srgbClr val="FF0000"/>
                </a:solidFill>
                <a:latin typeface="#9Slide03 Oswald Light" panose="00000400000000000000" pitchFamily="2" charset="0"/>
              </a:rPr>
              <a:t>Viết báo cáo ĐIỀU TRA DÂN SỐ TẠI ĐỊA PHƯƠNG SINH SỐNG</a:t>
            </a:r>
            <a:endParaRPr lang="en-US" sz="2000" b="1" dirty="0">
              <a:solidFill>
                <a:srgbClr val="FF0000"/>
              </a:solidFill>
              <a:latin typeface="#9Slide03 Oswald Light" panose="00000400000000000000" pitchFamily="2" charset="0"/>
            </a:endParaRPr>
          </a:p>
          <a:p>
            <a:pPr marL="342900" indent="-342900" algn="just">
              <a:lnSpc>
                <a:spcPct val="150000"/>
              </a:lnSpc>
              <a:buFont typeface="Wingdings" panose="05000000000000000000" pitchFamily="2" charset="2"/>
              <a:buChar char="v"/>
            </a:pPr>
            <a:r>
              <a:rPr lang="en-US" b="1" u="sng" dirty="0" err="1">
                <a:latin typeface="#9Slide03 Oswald Light" panose="00000400000000000000" pitchFamily="2" charset="0"/>
              </a:rPr>
              <a:t>Gợi</a:t>
            </a:r>
            <a:r>
              <a:rPr lang="en-US" b="1" u="sng" dirty="0">
                <a:latin typeface="#9Slide03 Oswald Light" panose="00000400000000000000" pitchFamily="2" charset="0"/>
              </a:rPr>
              <a:t> ý</a:t>
            </a:r>
            <a:r>
              <a:rPr lang="vi-VN" b="1" u="sng" dirty="0">
                <a:latin typeface="#9Slide03 Oswald Light" panose="00000400000000000000" pitchFamily="2" charset="0"/>
              </a:rPr>
              <a:t>:</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Đơn vị điều tra: ấp, tổ, xóm…</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Thời gian điều tra</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Tình hình dân số: tổng quy mô dân số, tình hình gia tăng, cơ cấu tuổi, giới tính, cơ cấu lao động, số người bỏ học, tuổi thọ trung bình, có bao nhiêu gia đình vi phạm kế hoạch hóa gia đình? </a:t>
            </a:r>
            <a:r>
              <a:rPr lang="vi-VN" dirty="0" err="1">
                <a:latin typeface="#9Slide03 Oswald Light" panose="00000400000000000000" pitchFamily="2" charset="0"/>
              </a:rPr>
              <a:t>vv</a:t>
            </a:r>
            <a:r>
              <a:rPr lang="vi-VN" dirty="0">
                <a:latin typeface="#9Slide03 Oswald Light" panose="00000400000000000000" pitchFamily="2" charset="0"/>
              </a:rPr>
              <a:t>…</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Phân tích và dự báo quá trình phát triển dân số trong 5 năm sau.</a:t>
            </a:r>
          </a:p>
          <a:p>
            <a:pPr marL="457200" indent="-115888" algn="just">
              <a:lnSpc>
                <a:spcPct val="150000"/>
              </a:lnSpc>
              <a:buFont typeface="Wingdings" panose="05000000000000000000" pitchFamily="2" charset="2"/>
              <a:buChar char="ü"/>
            </a:pPr>
            <a:r>
              <a:rPr lang="vi-VN" dirty="0">
                <a:latin typeface="#9Slide03 Oswald Light" panose="00000400000000000000" pitchFamily="2" charset="0"/>
              </a:rPr>
              <a:t>Đề xuất các giải pháp phát triển dân số ở địa phương.</a:t>
            </a:r>
          </a:p>
          <a:p>
            <a:pPr marL="342900" indent="-342900" algn="just">
              <a:lnSpc>
                <a:spcPct val="150000"/>
              </a:lnSpc>
              <a:buFont typeface="Wingdings" panose="05000000000000000000" pitchFamily="2" charset="2"/>
              <a:buChar char="v"/>
            </a:pPr>
            <a:r>
              <a:rPr lang="vi-VN" dirty="0">
                <a:latin typeface="#9Slide03 Oswald Light" panose="00000400000000000000" pitchFamily="2" charset="0"/>
              </a:rPr>
              <a:t>HS liên hệ địa phương, xin số liệu thống kê làm báo cáo ở nhà.</a:t>
            </a:r>
          </a:p>
          <a:p>
            <a:pPr marL="342900" indent="-342900" algn="just">
              <a:lnSpc>
                <a:spcPct val="150000"/>
              </a:lnSpc>
              <a:buFont typeface="Wingdings" panose="05000000000000000000" pitchFamily="2" charset="2"/>
              <a:buChar char="v"/>
            </a:pPr>
            <a:r>
              <a:rPr lang="vi-VN" dirty="0">
                <a:latin typeface="#9Slide03 Oswald Light" panose="00000400000000000000" pitchFamily="2" charset="0"/>
              </a:rPr>
              <a:t>Thời hạn nộp: 1 tuần</a:t>
            </a:r>
          </a:p>
        </p:txBody>
      </p:sp>
      <p:pic>
        <p:nvPicPr>
          <p:cNvPr id="8" name="Picture 7" descr="A cartoon pencil with thumbs up&#10;&#10;Description automatically generated">
            <a:extLst>
              <a:ext uri="{FF2B5EF4-FFF2-40B4-BE49-F238E27FC236}">
                <a16:creationId xmlns:a16="http://schemas.microsoft.com/office/drawing/2014/main" id="{FC860EB5-175C-C7AA-44CD-54A75F7DA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3410" y="2178212"/>
            <a:ext cx="4659089" cy="2975993"/>
          </a:xfrm>
          <a:prstGeom prst="rect">
            <a:avLst/>
          </a:prstGeom>
        </p:spPr>
      </p:pic>
    </p:spTree>
    <p:extLst>
      <p:ext uri="{BB962C8B-B14F-4D97-AF65-F5344CB8AC3E}">
        <p14:creationId xmlns:p14="http://schemas.microsoft.com/office/powerpoint/2010/main" val="1378870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1E219-FEF3-BC92-6BDA-B32EE4F5B70F}"/>
              </a:ext>
            </a:extLst>
          </p:cNvPr>
          <p:cNvSpPr txBox="1"/>
          <p:nvPr/>
        </p:nvSpPr>
        <p:spPr>
          <a:xfrm>
            <a:off x="1" y="340480"/>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253312"/>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397302" y="5594449"/>
            <a:ext cx="319935"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2912173"/>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12397302" y="1571034"/>
            <a:ext cx="319935"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30169" y="917300"/>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35238" y="803535"/>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73626" y="917300"/>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73624" y="803535"/>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6AB333C1-44B8-4A97-1B1C-47C6D8333858}"/>
              </a:ext>
            </a:extLst>
          </p:cNvPr>
          <p:cNvGrpSpPr/>
          <p:nvPr/>
        </p:nvGrpSpPr>
        <p:grpSpPr>
          <a:xfrm>
            <a:off x="2348" y="1491498"/>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89780" y="3982312"/>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6466" y="5953463"/>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1"/>
          <a:srcRect l="-557" t="9121" r="557" b="-9121"/>
          <a:stretch/>
        </p:blipFill>
        <p:spPr>
          <a:xfrm>
            <a:off x="9186589" y="5359637"/>
            <a:ext cx="1898075" cy="1187652"/>
          </a:xfrm>
          <a:prstGeom prst="rect">
            <a:avLst/>
          </a:prstGeom>
        </p:spPr>
      </p:pic>
      <p:pic>
        <p:nvPicPr>
          <p:cNvPr id="19" name="Picture 18">
            <a:extLst>
              <a:ext uri="{FF2B5EF4-FFF2-40B4-BE49-F238E27FC236}">
                <a16:creationId xmlns:a16="http://schemas.microsoft.com/office/drawing/2014/main" id="{36F4E741-5D83-8D46-9952-5E7E1B3DFE02}"/>
              </a:ext>
            </a:extLst>
          </p:cNvPr>
          <p:cNvPicPr>
            <a:picLocks noChangeAspect="1"/>
          </p:cNvPicPr>
          <p:nvPr/>
        </p:nvPicPr>
        <p:blipFill>
          <a:blip r:embed="rId12"/>
          <a:stretch>
            <a:fillRect/>
          </a:stretch>
        </p:blipFill>
        <p:spPr>
          <a:xfrm>
            <a:off x="-5388967" y="1256005"/>
            <a:ext cx="3774112" cy="2167986"/>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947" y="1546877"/>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3350156" y="3203118"/>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6077162" y="1783290"/>
            <a:ext cx="6065240" cy="184403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Đặc</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điểm</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Quy </a:t>
            </a:r>
            <a:r>
              <a:rPr lang="en-US" sz="2000" b="1" dirty="0" err="1">
                <a:solidFill>
                  <a:srgbClr val="002060"/>
                </a:solidFill>
                <a:effectLst/>
                <a:latin typeface="#9Slide03 Oswald Light" panose="00000400000000000000" pitchFamily="2" charset="0"/>
                <a:ea typeface="Times New Roman" panose="02020603050405020304" pitchFamily="18" charset="0"/>
              </a:rPr>
              <a:t>m</a:t>
            </a:r>
            <a:r>
              <a:rPr lang="en-US" sz="2000" b="1" dirty="0" err="1">
                <a:solidFill>
                  <a:srgbClr val="002060"/>
                </a:solidFill>
                <a:latin typeface="#9Slide03 Oswald Light" panose="00000400000000000000" pitchFamily="2" charset="0"/>
                <a:ea typeface="Times New Roman" panose="02020603050405020304" pitchFamily="18" charset="0"/>
              </a:rPr>
              <a:t>ô</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và</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tình</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hình</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gia</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tăng</a:t>
            </a:r>
            <a:endParaRPr lang="en-US" sz="2000" b="1" dirty="0">
              <a:solidFill>
                <a:srgbClr val="002060"/>
              </a:solidFill>
              <a:latin typeface="#9Slide03 Oswald Light" panose="00000400000000000000" pitchFamily="2"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effectLst/>
                <a:latin typeface="#9Slide03 Oswald Light" panose="00000400000000000000" pitchFamily="2" charset="0"/>
                <a:ea typeface="Times New Roman" panose="02020603050405020304" pitchFamily="18" charset="0"/>
              </a:rPr>
              <a:t>Cơ</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cấu</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dân</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số</a:t>
            </a:r>
            <a:endParaRPr lang="en-US" sz="2000" b="1" dirty="0">
              <a:solidFill>
                <a:srgbClr val="002060"/>
              </a:solidFill>
              <a:effectLst/>
              <a:latin typeface="#9Slide03 Oswald Light" panose="00000400000000000000" pitchFamily="2" charset="0"/>
              <a:ea typeface="Times New Roman" panose="02020603050405020304" pitchFamily="18" charset="0"/>
            </a:endParaRPr>
          </a:p>
          <a:p>
            <a:pPr marL="234950" indent="179388" algn="just">
              <a:lnSpc>
                <a:spcPct val="120000"/>
              </a:lnSpc>
              <a:spcBef>
                <a:spcPts val="200"/>
              </a:spcBef>
            </a:pPr>
            <a:r>
              <a:rPr lang="en-US" sz="2000" b="1" dirty="0">
                <a:solidFill>
                  <a:srgbClr val="002060"/>
                </a:solidFill>
                <a:latin typeface="#9Slide03 Oswald Light" panose="00000400000000000000" pitchFamily="2" charset="0"/>
                <a:ea typeface="Times New Roman" panose="02020603050405020304" pitchFamily="18" charset="0"/>
              </a:rPr>
              <a:t>3. </a:t>
            </a:r>
            <a:r>
              <a:rPr lang="en-US" sz="2000" b="1" dirty="0" err="1">
                <a:solidFill>
                  <a:srgbClr val="002060"/>
                </a:solidFill>
                <a:latin typeface="#9Slide03 Oswald Light" panose="00000400000000000000" pitchFamily="2" charset="0"/>
                <a:ea typeface="Times New Roman" panose="02020603050405020304" pitchFamily="18" charset="0"/>
              </a:rPr>
              <a:t>Phân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bố</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dân</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cư</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6077162" y="4789226"/>
            <a:ext cx="6065240" cy="1449051"/>
          </a:xfrm>
          <a:prstGeom prst="rect">
            <a:avLst/>
          </a:prstGeom>
          <a:noFill/>
        </p:spPr>
        <p:txBody>
          <a:bodyPr wrap="square">
            <a:spAutoFit/>
          </a:bodyPr>
          <a:lstStyle/>
          <a:p>
            <a:pPr indent="180340" algn="just">
              <a:lnSpc>
                <a:spcPct val="120000"/>
              </a:lnSpc>
              <a:spcBef>
                <a:spcPts val="200"/>
              </a:spcBef>
            </a:pPr>
            <a:r>
              <a:rPr lang="en-US" sz="3200" b="1" dirty="0" err="1">
                <a:solidFill>
                  <a:srgbClr val="002060"/>
                </a:solidFill>
                <a:latin typeface="#9Slide03 Bebas Neue Bold" panose="020B0606020202050201" pitchFamily="34" charset="0"/>
                <a:ea typeface="Times New Roman" panose="02020603050405020304" pitchFamily="18" charset="0"/>
              </a:rPr>
              <a:t>Chiến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lược</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và</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giải</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pháp</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phát</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triển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dân</a:t>
            </a:r>
            <a:r>
              <a:rPr lang="en-US" sz="3200" b="1" dirty="0">
                <a:solidFill>
                  <a:srgbClr val="002060"/>
                </a:solidFill>
                <a:latin typeface="#9Slide03 Bebas Neue Bold" panose="020B0606020202050201" pitchFamily="34" charset="0"/>
                <a:ea typeface="Times New Roman" panose="02020603050405020304" pitchFamily="18" charset="0"/>
              </a:rPr>
              <a:t> </a:t>
            </a:r>
            <a:r>
              <a:rPr lang="en-US" sz="3200" b="1" dirty="0" err="1">
                <a:solidFill>
                  <a:srgbClr val="002060"/>
                </a:solidFill>
                <a:latin typeface="#9Slide03 Bebas Neue Bold" panose="020B0606020202050201" pitchFamily="34" charset="0"/>
                <a:ea typeface="Times New Roman" panose="02020603050405020304" pitchFamily="18" charset="0"/>
              </a:rPr>
              <a:t>số</a:t>
            </a:r>
            <a:endParaRPr lang="en-US" sz="3200" b="1" dirty="0">
              <a:solidFill>
                <a:srgbClr val="002060"/>
              </a:solidFill>
              <a:latin typeface="#9Slide03 Bebas Neue Bold" panose="020B0606020202050201" pitchFamily="34"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1. </a:t>
            </a:r>
            <a:r>
              <a:rPr lang="en-US" sz="2000" b="1" dirty="0" err="1">
                <a:solidFill>
                  <a:srgbClr val="002060"/>
                </a:solidFill>
                <a:effectLst/>
                <a:latin typeface="#9Slide03 Oswald Light" panose="00000400000000000000" pitchFamily="2" charset="0"/>
                <a:ea typeface="Times New Roman" panose="02020603050405020304" pitchFamily="18" charset="0"/>
              </a:rPr>
              <a:t>Chiến</a:t>
            </a:r>
            <a:r>
              <a:rPr lang="en-US" sz="2000" b="1" dirty="0">
                <a:solidFill>
                  <a:srgbClr val="002060"/>
                </a:solidFill>
                <a:effectLst/>
                <a:latin typeface="#9Slide03 Oswald Light" panose="00000400000000000000" pitchFamily="2" charset="0"/>
                <a:ea typeface="Times New Roman" panose="02020603050405020304" pitchFamily="18" charset="0"/>
              </a:rPr>
              <a:t> </a:t>
            </a:r>
            <a:r>
              <a:rPr lang="en-US" sz="2000" b="1" dirty="0" err="1">
                <a:solidFill>
                  <a:srgbClr val="002060"/>
                </a:solidFill>
                <a:effectLst/>
                <a:latin typeface="#9Slide03 Oswald Light" panose="00000400000000000000" pitchFamily="2" charset="0"/>
                <a:ea typeface="Times New Roman" panose="02020603050405020304" pitchFamily="18" charset="0"/>
              </a:rPr>
              <a:t>lược</a:t>
            </a:r>
            <a:endParaRPr lang="en-US" sz="2000" b="1" dirty="0">
              <a:solidFill>
                <a:srgbClr val="002060"/>
              </a:solidFill>
              <a:latin typeface="#9Slide03 Oswald Light" panose="00000400000000000000" pitchFamily="2" charset="0"/>
              <a:ea typeface="Times New Roman" panose="02020603050405020304" pitchFamily="18" charset="0"/>
            </a:endParaRPr>
          </a:p>
          <a:p>
            <a:pPr marL="404813" algn="just">
              <a:lnSpc>
                <a:spcPct val="120000"/>
              </a:lnSpc>
              <a:spcBef>
                <a:spcPts val="200"/>
              </a:spcBef>
            </a:pPr>
            <a:r>
              <a:rPr lang="en-US" sz="2000" b="1" dirty="0">
                <a:solidFill>
                  <a:srgbClr val="002060"/>
                </a:solidFill>
                <a:effectLst/>
                <a:latin typeface="#9Slide03 Oswald Light" panose="00000400000000000000" pitchFamily="2" charset="0"/>
                <a:ea typeface="Times New Roman" panose="02020603050405020304" pitchFamily="18" charset="0"/>
              </a:rPr>
              <a:t>2. </a:t>
            </a:r>
            <a:r>
              <a:rPr lang="en-US" sz="2000" b="1" dirty="0" err="1">
                <a:solidFill>
                  <a:srgbClr val="002060"/>
                </a:solidFill>
                <a:latin typeface="#9Slide03 Oswald Light" panose="00000400000000000000" pitchFamily="2" charset="0"/>
                <a:ea typeface="Times New Roman" panose="02020603050405020304" pitchFamily="18" charset="0"/>
              </a:rPr>
              <a:t>Giải</a:t>
            </a:r>
            <a:r>
              <a:rPr lang="en-US" sz="2000" b="1" dirty="0">
                <a:solidFill>
                  <a:srgbClr val="002060"/>
                </a:solidFill>
                <a:latin typeface="#9Slide03 Oswald Light" panose="00000400000000000000" pitchFamily="2" charset="0"/>
                <a:ea typeface="Times New Roman" panose="02020603050405020304" pitchFamily="18" charset="0"/>
              </a:rPr>
              <a:t> </a:t>
            </a:r>
            <a:r>
              <a:rPr lang="en-US" sz="2000" b="1" dirty="0" err="1">
                <a:solidFill>
                  <a:srgbClr val="002060"/>
                </a:solidFill>
                <a:latin typeface="#9Slide03 Oswald Light" panose="00000400000000000000" pitchFamily="2" charset="0"/>
                <a:ea typeface="Times New Roman" panose="02020603050405020304" pitchFamily="18" charset="0"/>
              </a:rPr>
              <a:t>pháp</a:t>
            </a:r>
            <a:endParaRPr lang="en-US" sz="2000" b="1" dirty="0">
              <a:solidFill>
                <a:srgbClr val="002060"/>
              </a:solidFill>
              <a:effectLst/>
              <a:latin typeface="#9Slide03 Oswald Light" panose="00000400000000000000" pitchFamily="2"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4350281" y="2177801"/>
            <a:ext cx="1606731" cy="875211"/>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flipV="1">
            <a:off x="4350281" y="4259946"/>
            <a:ext cx="1606731" cy="875213"/>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1FA89FB-888F-7720-2BAB-12480AAE8372}"/>
              </a:ext>
            </a:extLst>
          </p:cNvPr>
          <p:cNvSpPr/>
          <p:nvPr/>
        </p:nvSpPr>
        <p:spPr>
          <a:xfrm>
            <a:off x="5957012" y="2037762"/>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4" name="Oval 43">
            <a:extLst>
              <a:ext uri="{FF2B5EF4-FFF2-40B4-BE49-F238E27FC236}">
                <a16:creationId xmlns:a16="http://schemas.microsoft.com/office/drawing/2014/main" id="{80561111-166D-5AE5-6684-C7CB4892B5F4}"/>
              </a:ext>
            </a:extLst>
          </p:cNvPr>
          <p:cNvSpPr/>
          <p:nvPr/>
        </p:nvSpPr>
        <p:spPr>
          <a:xfrm>
            <a:off x="5937145" y="4993910"/>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78676" y="2111759"/>
            <a:ext cx="1448119" cy="144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Picture 46" descr="A cartoon pencil with arms and legs&#10;&#10;Description automatically generated">
            <a:extLst>
              <a:ext uri="{FF2B5EF4-FFF2-40B4-BE49-F238E27FC236}">
                <a16:creationId xmlns:a16="http://schemas.microsoft.com/office/drawing/2014/main" id="{B50FEB7D-AE5C-0F0D-AA8D-FF2DDDBEEE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2599578" y="2789356"/>
            <a:ext cx="1472558" cy="1497756"/>
          </a:xfrm>
          <a:prstGeom prst="rect">
            <a:avLst/>
          </a:prstGeom>
        </p:spPr>
      </p:pic>
    </p:spTree>
    <p:extLst>
      <p:ext uri="{BB962C8B-B14F-4D97-AF65-F5344CB8AC3E}">
        <p14:creationId xmlns:p14="http://schemas.microsoft.com/office/powerpoint/2010/main" val="3745367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253312"/>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2397302" y="5594449"/>
            <a:ext cx="319935" cy="905925"/>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246899"/>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t>  </a:t>
            </a:r>
            <a:endParaRPr lang="en-US" b="1" dirty="0">
              <a:solidFill>
                <a:schemeClr val="bg1"/>
              </a:solidFill>
              <a:latin typeface="#9Slide03 Oswald Light" panose="00000400000000000000" pitchFamily="2"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2912173"/>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sp>
        <p:nvSpPr>
          <p:cNvPr id="20" name="Freeform 47">
            <a:extLst>
              <a:ext uri="{FF2B5EF4-FFF2-40B4-BE49-F238E27FC236}">
                <a16:creationId xmlns:a16="http://schemas.microsoft.com/office/drawing/2014/main" id="{50A4D7F3-5A04-7FF1-C5C6-CC1D4F16A17F}"/>
              </a:ext>
            </a:extLst>
          </p:cNvPr>
          <p:cNvSpPr/>
          <p:nvPr/>
        </p:nvSpPr>
        <p:spPr>
          <a:xfrm>
            <a:off x="12397302" y="1571034"/>
            <a:ext cx="319935"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9ACCEB"/>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dirty="0">
                <a:solidFill>
                  <a:schemeClr val="bg1"/>
                </a:solidFill>
              </a:rPr>
              <a:t>         </a:t>
            </a:r>
            <a:r>
              <a:rPr lang="en-US" b="1" dirty="0">
                <a:solidFill>
                  <a:schemeClr val="bg1"/>
                </a:solidFill>
              </a:rPr>
              <a:t>        </a:t>
            </a:r>
            <a:endParaRPr lang="en-US" b="1" dirty="0">
              <a:solidFill>
                <a:schemeClr val="bg1"/>
              </a:solidFill>
              <a:latin typeface="#9Slide03 Oswald Light" panose="00000400000000000000" pitchFamily="2" charset="0"/>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6AB333C1-44B8-4A97-1B1C-47C6D8333858}"/>
              </a:ext>
            </a:extLst>
          </p:cNvPr>
          <p:cNvGrpSpPr/>
          <p:nvPr/>
        </p:nvGrpSpPr>
        <p:grpSpPr>
          <a:xfrm>
            <a:off x="-3961825" y="1741977"/>
            <a:ext cx="3821260" cy="4933564"/>
            <a:chOff x="8032164" y="1549122"/>
            <a:chExt cx="3630418" cy="4673606"/>
          </a:xfrm>
        </p:grpSpPr>
        <p:pic>
          <p:nvPicPr>
            <p:cNvPr id="11" name="Picture 10">
              <a:extLst>
                <a:ext uri="{FF2B5EF4-FFF2-40B4-BE49-F238E27FC236}">
                  <a16:creationId xmlns:a16="http://schemas.microsoft.com/office/drawing/2014/main" id="{1AC80A05-D587-5263-0CD7-E0AFDECD6F84}"/>
                </a:ext>
              </a:extLst>
            </p:cNvPr>
            <p:cNvPicPr>
              <a:picLocks noChangeAspect="1"/>
            </p:cNvPicPr>
            <p:nvPr/>
          </p:nvPicPr>
          <p:blipFill>
            <a:blip r:embed="rId3"/>
            <a:stretch>
              <a:fillRect/>
            </a:stretch>
          </p:blipFill>
          <p:spPr>
            <a:xfrm>
              <a:off x="8032164" y="1549122"/>
              <a:ext cx="2621967" cy="4632561"/>
            </a:xfrm>
            <a:prstGeom prst="rect">
              <a:avLst/>
            </a:prstGeom>
            <a:ln>
              <a:noFill/>
            </a:ln>
            <a:effectLst>
              <a:softEdge rad="112500"/>
            </a:effectLst>
          </p:spPr>
        </p:pic>
        <p:pic>
          <p:nvPicPr>
            <p:cNvPr id="13" name="Picture 12">
              <a:extLst>
                <a:ext uri="{FF2B5EF4-FFF2-40B4-BE49-F238E27FC236}">
                  <a16:creationId xmlns:a16="http://schemas.microsoft.com/office/drawing/2014/main" id="{534E61E1-FA7A-4C67-6B82-AC3BEBBFF9E2}"/>
                </a:ext>
              </a:extLst>
            </p:cNvPr>
            <p:cNvPicPr>
              <a:picLocks noChangeAspect="1"/>
            </p:cNvPicPr>
            <p:nvPr/>
          </p:nvPicPr>
          <p:blipFill>
            <a:blip r:embed="rId4"/>
            <a:stretch>
              <a:fillRect/>
            </a:stretch>
          </p:blipFill>
          <p:spPr>
            <a:xfrm>
              <a:off x="8694050" y="5400990"/>
              <a:ext cx="200025" cy="285750"/>
            </a:xfrm>
            <a:prstGeom prst="rect">
              <a:avLst/>
            </a:prstGeom>
          </p:spPr>
        </p:pic>
        <p:pic>
          <p:nvPicPr>
            <p:cNvPr id="14" name="Picture 13">
              <a:extLst>
                <a:ext uri="{FF2B5EF4-FFF2-40B4-BE49-F238E27FC236}">
                  <a16:creationId xmlns:a16="http://schemas.microsoft.com/office/drawing/2014/main" id="{61ADBB7A-44EB-E453-BB96-4B4616E4DBC1}"/>
                </a:ext>
              </a:extLst>
            </p:cNvPr>
            <p:cNvPicPr>
              <a:picLocks noChangeAspect="1"/>
            </p:cNvPicPr>
            <p:nvPr/>
          </p:nvPicPr>
          <p:blipFill rotWithShape="1">
            <a:blip r:embed="rId5"/>
            <a:srcRect l="13172"/>
            <a:stretch/>
          </p:blipFill>
          <p:spPr>
            <a:xfrm>
              <a:off x="10699951" y="5290743"/>
              <a:ext cx="962631" cy="931985"/>
            </a:xfrm>
            <a:prstGeom prst="roundRect">
              <a:avLst/>
            </a:prstGeom>
          </p:spPr>
        </p:pic>
        <p:pic>
          <p:nvPicPr>
            <p:cNvPr id="15" name="Picture 14">
              <a:extLst>
                <a:ext uri="{FF2B5EF4-FFF2-40B4-BE49-F238E27FC236}">
                  <a16:creationId xmlns:a16="http://schemas.microsoft.com/office/drawing/2014/main" id="{AD9C67AE-053D-3625-1EA3-9AC104C69643}"/>
                </a:ext>
              </a:extLst>
            </p:cNvPr>
            <p:cNvPicPr>
              <a:picLocks noChangeAspect="1"/>
            </p:cNvPicPr>
            <p:nvPr/>
          </p:nvPicPr>
          <p:blipFill>
            <a:blip r:embed="rId6"/>
            <a:stretch>
              <a:fillRect/>
            </a:stretch>
          </p:blipFill>
          <p:spPr>
            <a:xfrm>
              <a:off x="10511320" y="3586487"/>
              <a:ext cx="844844" cy="719147"/>
            </a:xfrm>
            <a:prstGeom prst="roundRect">
              <a:avLst/>
            </a:prstGeom>
          </p:spPr>
        </p:pic>
      </p:gr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6894" y="6179910"/>
            <a:ext cx="320040" cy="320040"/>
          </a:xfrm>
          <a:prstGeom prst="rect">
            <a:avLst/>
          </a:prstGeom>
        </p:spPr>
      </p:pic>
      <p:pic>
        <p:nvPicPr>
          <p:cNvPr id="3" name="Picture 2">
            <a:extLst>
              <a:ext uri="{FF2B5EF4-FFF2-40B4-BE49-F238E27FC236}">
                <a16:creationId xmlns:a16="http://schemas.microsoft.com/office/drawing/2014/main" id="{67F01498-05BF-123C-7866-480AF7664B35}"/>
              </a:ext>
            </a:extLst>
          </p:cNvPr>
          <p:cNvPicPr>
            <a:picLocks noChangeAspect="1"/>
          </p:cNvPicPr>
          <p:nvPr/>
        </p:nvPicPr>
        <p:blipFill rotWithShape="1">
          <a:blip r:embed="rId11"/>
          <a:srcRect l="-557" t="9121" r="557" b="-9121"/>
          <a:stretch/>
        </p:blipFill>
        <p:spPr>
          <a:xfrm>
            <a:off x="4252103" y="1946667"/>
            <a:ext cx="5157777" cy="3227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304168" y="-14047"/>
            <a:ext cx="3045988" cy="605102"/>
          </a:xfrm>
          <a:prstGeom prst="rect">
            <a:avLst/>
          </a:prstGeom>
          <a:noFill/>
        </p:spPr>
        <p:txBody>
          <a:bodyPr wrap="square">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 </a:t>
            </a:r>
            <a:r>
              <a:rPr lang="en-US" sz="3200" b="1" dirty="0" err="1">
                <a:solidFill>
                  <a:schemeClr val="bg1"/>
                </a:solidFill>
                <a:latin typeface="#9Slide03 Bebas Neue Bold" panose="020B0606020202050201" pitchFamily="34" charset="0"/>
                <a:ea typeface="Times New Roman" panose="02020603050405020304" pitchFamily="18" charset="0"/>
              </a:rPr>
              <a:t>Đặc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điểm</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1" y="-14047"/>
            <a:ext cx="5957012" cy="687204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966383" y="-14047"/>
            <a:ext cx="6225615" cy="6872047"/>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62101" y="188126"/>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1133" y="1650324"/>
            <a:ext cx="3523636" cy="3523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6404"/>
            <a:ext cx="8139712" cy="591055"/>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45141"/>
            <a:ext cx="6872009" cy="605102"/>
          </a:xfrm>
          <a:prstGeom prst="rect">
            <a:avLst/>
          </a:prstGeom>
          <a:noFill/>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 </a:t>
            </a:r>
            <a:r>
              <a:rPr lang="en-US" sz="3200" b="1" dirty="0" err="1">
                <a:solidFill>
                  <a:schemeClr val="bg1"/>
                </a:solidFill>
                <a:latin typeface="#9Slide03 Bebas Neue Bold" panose="020B0606020202050201" pitchFamily="34" charset="0"/>
                <a:ea typeface="Times New Roman" panose="02020603050405020304" pitchFamily="18" charset="0"/>
              </a:rPr>
              <a:t>Chiến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lược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và</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giải</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pháp</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phát</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triển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133071" y="188125"/>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098501" y="2056089"/>
            <a:ext cx="3176253" cy="32306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599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882056" y="974815"/>
            <a:ext cx="5845426" cy="425950"/>
          </a:xfrm>
          <a:prstGeom prst="rect">
            <a:avLst/>
          </a:prstGeom>
          <a:noFill/>
        </p:spPr>
        <p:txBody>
          <a:bodyPr wrap="square">
            <a:spAutoFit/>
          </a:bodyPr>
          <a:lstStyle/>
          <a:p>
            <a:pPr lvl="0" algn="l">
              <a:lnSpc>
                <a:spcPct val="115000"/>
              </a:lnSpc>
              <a:spcAft>
                <a:spcPts val="600"/>
              </a:spcAft>
            </a:pPr>
            <a:r>
              <a:rPr lang="en-US" sz="2000" b="1">
                <a:solidFill>
                  <a:srgbClr val="FF0000"/>
                </a:solidFill>
                <a:effectLst/>
                <a:latin typeface="#9Slide03 Oswald Light" panose="00000400000000000000" pitchFamily="2" charset="0"/>
                <a:ea typeface="Noto Sans Symbols"/>
                <a:cs typeface="Noto Sans Symbols"/>
              </a:rPr>
              <a:t>QUY </a:t>
            </a:r>
            <a:r>
              <a:rPr lang="en-US" sz="2000" b="1" dirty="0">
                <a:solidFill>
                  <a:srgbClr val="FF0000"/>
                </a:solidFill>
                <a:effectLst/>
                <a:latin typeface="#9Slide03 Oswald Light" panose="00000400000000000000" pitchFamily="2" charset="0"/>
                <a:ea typeface="Noto Sans Symbols"/>
                <a:cs typeface="Noto Sans Symbols"/>
              </a:rPr>
              <a:t>MÔ VÀ TÌNH HÌNH GIA TĂNG DÂN SỐ</a:t>
            </a:r>
          </a:p>
        </p:txBody>
      </p:sp>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73916"/>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69158"/>
          </a:xfrm>
          <a:prstGeom prst="rect">
            <a:avLst/>
          </a:prstGeom>
          <a:noFill/>
        </p:spPr>
        <p:txBody>
          <a:bodyPr wrap="square">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 </a:t>
            </a:r>
            <a:r>
              <a:rPr lang="en-US" sz="3600" b="1" dirty="0" err="1">
                <a:solidFill>
                  <a:srgbClr val="FFFF00"/>
                </a:solidFill>
                <a:latin typeface="#9Slide03 Bebas Neue Bold" panose="020B0606020202050201" pitchFamily="34" charset="0"/>
                <a:ea typeface="Times New Roman" panose="02020603050405020304" pitchFamily="18" charset="0"/>
              </a:rPr>
              <a:t>Đặc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điểm</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48" y="801150"/>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58911"/>
            <a:ext cx="813971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111"/>
            <a:ext cx="6872009"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 </a:t>
            </a:r>
            <a:r>
              <a:rPr lang="en-US" sz="3200" b="1" dirty="0" err="1">
                <a:solidFill>
                  <a:schemeClr val="bg1"/>
                </a:solidFill>
                <a:latin typeface="#9Slide03 Bebas Neue Bold" panose="020B0606020202050201" pitchFamily="34" charset="0"/>
                <a:ea typeface="Times New Roman" panose="02020603050405020304" pitchFamily="18" charset="0"/>
              </a:rPr>
              <a:t>Chiến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lược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và</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giải</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pháp</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phát</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triển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133071" y="253440"/>
            <a:ext cx="238065" cy="23806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9" name="TextBox 28">
            <a:extLst>
              <a:ext uri="{FF2B5EF4-FFF2-40B4-BE49-F238E27FC236}">
                <a16:creationId xmlns:a16="http://schemas.microsoft.com/office/drawing/2014/main" id="{8E5EBF95-2E28-112D-1949-61963D2414EB}"/>
              </a:ext>
            </a:extLst>
          </p:cNvPr>
          <p:cNvSpPr txBox="1"/>
          <p:nvPr/>
        </p:nvSpPr>
        <p:spPr>
          <a:xfrm>
            <a:off x="1884585" y="1390057"/>
            <a:ext cx="10007800" cy="1296317"/>
          </a:xfrm>
          <a:prstGeom prst="rect">
            <a:avLst/>
          </a:prstGeom>
          <a:noFill/>
        </p:spPr>
        <p:txBody>
          <a:bodyPr wrap="square">
            <a:spAutoFit/>
          </a:bodyPr>
          <a:lstStyle/>
          <a:p>
            <a:pPr>
              <a:lnSpc>
                <a:spcPct val="150000"/>
              </a:lnSpc>
            </a:pPr>
            <a:r>
              <a:rPr lang="vi-VN" dirty="0">
                <a:solidFill>
                  <a:srgbClr val="002060"/>
                </a:solidFill>
                <a:latin typeface="#9Slide03 Oswald Light" panose="00000400000000000000" pitchFamily="2" charset="0"/>
              </a:rPr>
              <a:t>Dựa vào hình 7.1 và thông tin trong bài, hãy:</a:t>
            </a:r>
          </a:p>
          <a:p>
            <a:pPr>
              <a:lnSpc>
                <a:spcPct val="150000"/>
              </a:lnSpc>
            </a:pPr>
            <a:r>
              <a:rPr lang="vi-VN" dirty="0">
                <a:solidFill>
                  <a:srgbClr val="002060"/>
                </a:solidFill>
                <a:latin typeface="#9Slide03 Oswald Light" panose="00000400000000000000" pitchFamily="2" charset="0"/>
              </a:rPr>
              <a:t>- Trình bày quy mô và tình hình gia tăng dân số ở nước ta</a:t>
            </a:r>
          </a:p>
          <a:p>
            <a:pPr>
              <a:lnSpc>
                <a:spcPct val="150000"/>
              </a:lnSpc>
            </a:pPr>
            <a:r>
              <a:rPr lang="vi-VN" dirty="0">
                <a:solidFill>
                  <a:srgbClr val="002060"/>
                </a:solidFill>
                <a:latin typeface="#9Slide03 Oswald Light" panose="00000400000000000000" pitchFamily="2" charset="0"/>
              </a:rPr>
              <a:t>- Phân tích những thuận lợi và khó khăn về dân số đối với sự phát triển kinh tế xã hội đất nước</a:t>
            </a:r>
          </a:p>
        </p:txBody>
      </p:sp>
      <p:sp>
        <p:nvSpPr>
          <p:cNvPr id="41" name="TextBox 40">
            <a:extLst>
              <a:ext uri="{FF2B5EF4-FFF2-40B4-BE49-F238E27FC236}">
                <a16:creationId xmlns:a16="http://schemas.microsoft.com/office/drawing/2014/main" id="{077C6C00-0E8D-1E0E-7795-14279C146092}"/>
              </a:ext>
            </a:extLst>
          </p:cNvPr>
          <p:cNvSpPr txBox="1"/>
          <p:nvPr/>
        </p:nvSpPr>
        <p:spPr>
          <a:xfrm>
            <a:off x="6565221" y="2686374"/>
            <a:ext cx="5021827" cy="790088"/>
          </a:xfrm>
          <a:prstGeom prst="rect">
            <a:avLst/>
          </a:prstGeom>
          <a:noFill/>
        </p:spPr>
        <p:txBody>
          <a:bodyPr wrap="square">
            <a:spAutoFit/>
          </a:bodyPr>
          <a:lstStyle/>
          <a:p>
            <a:pPr indent="180340" algn="ctr">
              <a:lnSpc>
                <a:spcPct val="120000"/>
              </a:lnSpc>
              <a:spcAft>
                <a:spcPts val="600"/>
              </a:spcAft>
              <a:tabLst>
                <a:tab pos="1104900" algn="l"/>
              </a:tabLst>
            </a:pP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DÂN SỐ, TỈ LỆ GIA TĂNG DÂN SỐ TỰ NHIÊN VIỆT NAM,</a:t>
            </a:r>
            <a:endParaRPr lang="en-US" dirty="0">
              <a:solidFill>
                <a:srgbClr val="002060"/>
              </a:solidFill>
              <a:effectLst/>
              <a:latin typeface="#9Slide03 Bebas Neue Bold" panose="020B0606020202050201" pitchFamily="34" charset="0"/>
              <a:ea typeface="Times New Roman" panose="02020603050405020304" pitchFamily="18" charset="0"/>
            </a:endParaRPr>
          </a:p>
          <a:p>
            <a:pPr indent="180340" algn="ctr">
              <a:lnSpc>
                <a:spcPct val="120000"/>
              </a:lnSpc>
              <a:spcAft>
                <a:spcPts val="600"/>
              </a:spcAft>
              <a:tabLst>
                <a:tab pos="1104900" algn="l"/>
              </a:tabLst>
            </a:pPr>
            <a:r>
              <a:rPr lang="en-US"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GIAI ĐOẠN 2005 -2021</a:t>
            </a:r>
            <a:endParaRPr lang="en-US" dirty="0">
              <a:solidFill>
                <a:srgbClr val="002060"/>
              </a:solidFill>
              <a:effectLst/>
              <a:latin typeface="#9Slide03 Bebas Neue Bold" panose="020B0606020202050201" pitchFamily="34" charset="0"/>
              <a:ea typeface="Times New Roman" panose="02020603050405020304" pitchFamily="18" charset="0"/>
            </a:endParaRPr>
          </a:p>
        </p:txBody>
      </p:sp>
      <p:graphicFrame>
        <p:nvGraphicFramePr>
          <p:cNvPr id="42" name="Chart 41">
            <a:extLst>
              <a:ext uri="{FF2B5EF4-FFF2-40B4-BE49-F238E27FC236}">
                <a16:creationId xmlns:a16="http://schemas.microsoft.com/office/drawing/2014/main" id="{2E32E277-8CA2-8790-7694-4A1C7E6B988B}"/>
              </a:ext>
            </a:extLst>
          </p:cNvPr>
          <p:cNvGraphicFramePr/>
          <p:nvPr>
            <p:extLst>
              <p:ext uri="{D42A27DB-BD31-4B8C-83A1-F6EECF244321}">
                <p14:modId xmlns:p14="http://schemas.microsoft.com/office/powerpoint/2010/main" val="659078143"/>
              </p:ext>
            </p:extLst>
          </p:nvPr>
        </p:nvGraphicFramePr>
        <p:xfrm>
          <a:off x="6462598" y="3657600"/>
          <a:ext cx="5486400" cy="3200400"/>
        </p:xfrm>
        <a:graphic>
          <a:graphicData uri="http://schemas.openxmlformats.org/drawingml/2006/chart">
            <c:chart xmlns:c="http://schemas.openxmlformats.org/drawingml/2006/chart" xmlns:r="http://schemas.openxmlformats.org/officeDocument/2006/relationships" r:id="rId9"/>
          </a:graphicData>
        </a:graphic>
      </p:graphicFrame>
      <p:sp>
        <p:nvSpPr>
          <p:cNvPr id="43" name="Text Box 5">
            <a:extLst>
              <a:ext uri="{FF2B5EF4-FFF2-40B4-BE49-F238E27FC236}">
                <a16:creationId xmlns:a16="http://schemas.microsoft.com/office/drawing/2014/main" id="{82CD83A1-9E06-F71A-DED2-7F7429B844FF}"/>
              </a:ext>
            </a:extLst>
          </p:cNvPr>
          <p:cNvSpPr txBox="1"/>
          <p:nvPr/>
        </p:nvSpPr>
        <p:spPr>
          <a:xfrm>
            <a:off x="11261248" y="3383726"/>
            <a:ext cx="60198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indent="180340" algn="just">
              <a:lnSpc>
                <a:spcPct val="107000"/>
              </a:lnSpc>
              <a:spcAft>
                <a:spcPts val="600"/>
              </a:spcAft>
            </a:pPr>
            <a:r>
              <a:rPr lang="en-US" sz="1400" i="1" dirty="0">
                <a:effectLst/>
                <a:latin typeface="#9Slide03 Oswald Light" panose="00000400000000000000" pitchFamily="2" charset="0"/>
                <a:ea typeface="Times New Roman" panose="02020603050405020304" pitchFamily="18" charset="0"/>
              </a:rPr>
              <a:t>%</a:t>
            </a:r>
            <a:endParaRPr lang="en-US" sz="1200" dirty="0">
              <a:effectLst/>
              <a:latin typeface="#9Slide03 Oswald Light" panose="00000400000000000000" pitchFamily="2" charset="0"/>
              <a:ea typeface="Times New Roman" panose="02020603050405020304" pitchFamily="18" charset="0"/>
            </a:endParaRPr>
          </a:p>
        </p:txBody>
      </p:sp>
      <p:sp>
        <p:nvSpPr>
          <p:cNvPr id="45" name="Text Box 5">
            <a:extLst>
              <a:ext uri="{FF2B5EF4-FFF2-40B4-BE49-F238E27FC236}">
                <a16:creationId xmlns:a16="http://schemas.microsoft.com/office/drawing/2014/main" id="{A2A5C101-9C9A-7F72-CE3C-ABFA3D17979A}"/>
              </a:ext>
            </a:extLst>
          </p:cNvPr>
          <p:cNvSpPr txBox="1"/>
          <p:nvPr/>
        </p:nvSpPr>
        <p:spPr>
          <a:xfrm>
            <a:off x="6382588" y="3272790"/>
            <a:ext cx="1043940" cy="2971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indent="180340" algn="just">
              <a:lnSpc>
                <a:spcPct val="107000"/>
              </a:lnSpc>
              <a:spcAft>
                <a:spcPts val="600"/>
              </a:spcAft>
            </a:pPr>
            <a:r>
              <a:rPr lang="en-US" sz="1400" i="1" dirty="0" err="1">
                <a:effectLst/>
                <a:latin typeface="#9Slide03 Oswald Light" panose="00000400000000000000" pitchFamily="2" charset="0"/>
                <a:ea typeface="Times New Roman" panose="02020603050405020304" pitchFamily="18" charset="0"/>
              </a:rPr>
              <a:t>Triệu</a:t>
            </a:r>
            <a:r>
              <a:rPr lang="en-US" sz="1400" i="1" dirty="0">
                <a:effectLst/>
                <a:latin typeface="#9Slide03 Oswald Light" panose="00000400000000000000" pitchFamily="2" charset="0"/>
                <a:ea typeface="Times New Roman" panose="02020603050405020304" pitchFamily="18" charset="0"/>
              </a:rPr>
              <a:t> </a:t>
            </a:r>
            <a:r>
              <a:rPr lang="en-US" sz="1400" i="1" dirty="0" err="1">
                <a:effectLst/>
                <a:latin typeface="#9Slide03 Oswald Light" panose="00000400000000000000" pitchFamily="2" charset="0"/>
                <a:ea typeface="Times New Roman" panose="02020603050405020304" pitchFamily="18" charset="0"/>
              </a:rPr>
              <a:t>người</a:t>
            </a:r>
            <a:endParaRPr lang="en-US" sz="1200" dirty="0">
              <a:effectLst/>
              <a:latin typeface="#9Slide03 Oswald Light" panose="00000400000000000000" pitchFamily="2" charset="0"/>
              <a:ea typeface="Times New Roman" panose="02020603050405020304" pitchFamily="18" charset="0"/>
            </a:endParaRP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3880380358"/>
              </p:ext>
            </p:extLst>
          </p:nvPr>
        </p:nvGraphicFramePr>
        <p:xfrm>
          <a:off x="191624" y="3378896"/>
          <a:ext cx="6113780" cy="2743200"/>
        </p:xfrm>
        <a:graphic>
          <a:graphicData uri="http://schemas.openxmlformats.org/drawingml/2006/table">
            <a:tbl>
              <a:tblPr firstRow="1" firstCol="1" bandRow="1"/>
              <a:tblGrid>
                <a:gridCol w="1527175">
                  <a:extLst>
                    <a:ext uri="{9D8B030D-6E8A-4147-A177-3AD203B41FA5}">
                      <a16:colId xmlns:a16="http://schemas.microsoft.com/office/drawing/2014/main" val="3774809508"/>
                    </a:ext>
                  </a:extLst>
                </a:gridCol>
                <a:gridCol w="2548255">
                  <a:extLst>
                    <a:ext uri="{9D8B030D-6E8A-4147-A177-3AD203B41FA5}">
                      <a16:colId xmlns:a16="http://schemas.microsoft.com/office/drawing/2014/main" val="3312652984"/>
                    </a:ext>
                  </a:extLst>
                </a:gridCol>
                <a:gridCol w="2038350">
                  <a:extLst>
                    <a:ext uri="{9D8B030D-6E8A-4147-A177-3AD203B41FA5}">
                      <a16:colId xmlns:a16="http://schemas.microsoft.com/office/drawing/2014/main" val="115077727"/>
                    </a:ext>
                  </a:extLst>
                </a:gridCol>
              </a:tblGrid>
              <a:tr h="408422">
                <a:tc>
                  <a:txBody>
                    <a:bodyPr/>
                    <a:lstStyle/>
                    <a:p>
                      <a:pPr indent="180340" algn="ctr">
                        <a:lnSpc>
                          <a:spcPct val="120000"/>
                        </a:lnSpc>
                        <a:spcAft>
                          <a:spcPts val="600"/>
                        </a:spcAft>
                      </a:pP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1.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Đặc</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điểm</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Thuận</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lợi</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Khó</a:t>
                      </a:r>
                      <a:r>
                        <a:rPr lang="en-US" sz="20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20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khăn</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1167389">
                <a:tc>
                  <a:txBody>
                    <a:bodyPr/>
                    <a:lstStyle/>
                    <a:p>
                      <a:pPr marL="0" indent="0" algn="l">
                        <a:lnSpc>
                          <a:spcPct val="120000"/>
                        </a:lnSpc>
                        <a:spcAft>
                          <a:spcPts val="600"/>
                        </a:spcAft>
                      </a:pP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Quy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mô</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just">
                        <a:lnSpc>
                          <a:spcPct val="120000"/>
                        </a:lnSpc>
                        <a:spcAft>
                          <a:spcPts val="600"/>
                        </a:spcAft>
                      </a:pPr>
                      <a:r>
                        <a:rPr lang="en-US" sz="1400" dirty="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1167389">
                <a:tc>
                  <a:txBody>
                    <a:bodyPr/>
                    <a:lstStyle/>
                    <a:p>
                      <a:pPr marL="0" indent="0" algn="l">
                        <a:lnSpc>
                          <a:spcPct val="120000"/>
                        </a:lnSpc>
                        <a:spcAft>
                          <a:spcPts val="600"/>
                        </a:spcAft>
                      </a:pP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hình</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gia</a:t>
                      </a:r>
                      <a:r>
                        <a:rPr lang="en-US" sz="1800"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tăng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dirty="0">
                          <a:effectLst/>
                          <a:highlight>
                            <a:srgbClr val="FBD4B4"/>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bl>
          </a:graphicData>
        </a:graphic>
      </p:graphicFrame>
      <p:cxnSp>
        <p:nvCxnSpPr>
          <p:cNvPr id="53" name="Straight Arrow Connector 52">
            <a:extLst>
              <a:ext uri="{FF2B5EF4-FFF2-40B4-BE49-F238E27FC236}">
                <a16:creationId xmlns:a16="http://schemas.microsoft.com/office/drawing/2014/main" id="{EB04A2C9-4341-CC1B-4B5A-A2137C12AA9D}"/>
              </a:ext>
            </a:extLst>
          </p:cNvPr>
          <p:cNvCxnSpPr/>
          <p:nvPr/>
        </p:nvCxnSpPr>
        <p:spPr>
          <a:xfrm flipV="1">
            <a:off x="7014754" y="3528714"/>
            <a:ext cx="0" cy="382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062241F2-4F98-4747-892B-9B9B65B7E5A2}"/>
              </a:ext>
            </a:extLst>
          </p:cNvPr>
          <p:cNvCxnSpPr/>
          <p:nvPr/>
        </p:nvCxnSpPr>
        <p:spPr>
          <a:xfrm flipV="1">
            <a:off x="11360081" y="3489525"/>
            <a:ext cx="0" cy="382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2C8FD6F6-7815-3705-1907-B92855826E63}"/>
              </a:ext>
            </a:extLst>
          </p:cNvPr>
          <p:cNvSpPr txBox="1"/>
          <p:nvPr/>
        </p:nvSpPr>
        <p:spPr>
          <a:xfrm>
            <a:off x="3332532" y="6395970"/>
            <a:ext cx="4165470" cy="369332"/>
          </a:xfrm>
          <a:prstGeom prst="rect">
            <a:avLst/>
          </a:prstGeom>
          <a:noFill/>
        </p:spPr>
        <p:txBody>
          <a:bodyPr wrap="square">
            <a:spAutoFit/>
          </a:bodyPr>
          <a:lstStyle/>
          <a:p>
            <a:r>
              <a:rPr lang="en-US" sz="1800" i="1" dirty="0" err="1">
                <a:effectLst/>
                <a:latin typeface="#9Slide03 Oswald Light" panose="00000400000000000000" pitchFamily="2" charset="0"/>
                <a:ea typeface="Cambria" panose="02040503050406030204" pitchFamily="18" charset="0"/>
              </a:rPr>
              <a:t>Hình</a:t>
            </a:r>
            <a:r>
              <a:rPr lang="en-US" sz="1800" i="1" dirty="0">
                <a:effectLst/>
                <a:latin typeface="#9Slide03 Oswald Light" panose="00000400000000000000" pitchFamily="2" charset="0"/>
                <a:ea typeface="Cambria" panose="02040503050406030204" pitchFamily="18" charset="0"/>
              </a:rPr>
              <a:t> 7.1_Nguồn: </a:t>
            </a:r>
            <a:r>
              <a:rPr lang="en-US" sz="1800" i="1" dirty="0" err="1">
                <a:effectLst/>
                <a:latin typeface="#9Slide03 Oswald Light" panose="00000400000000000000" pitchFamily="2" charset="0"/>
                <a:ea typeface="Cambria" panose="02040503050406030204" pitchFamily="18" charset="0"/>
              </a:rPr>
              <a:t>Tổng</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cục</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Thống</a:t>
            </a:r>
            <a:r>
              <a:rPr lang="en-US" sz="1800" i="1" dirty="0">
                <a:effectLst/>
                <a:latin typeface="#9Slide03 Oswald Light" panose="00000400000000000000" pitchFamily="2" charset="0"/>
                <a:ea typeface="Cambria" panose="02040503050406030204" pitchFamily="18" charset="0"/>
              </a:rPr>
              <a:t> </a:t>
            </a:r>
            <a:r>
              <a:rPr lang="en-US" sz="1800" i="1" dirty="0" err="1">
                <a:effectLst/>
                <a:latin typeface="#9Slide03 Oswald Light" panose="00000400000000000000" pitchFamily="2" charset="0"/>
                <a:ea typeface="Cambria" panose="02040503050406030204" pitchFamily="18" charset="0"/>
              </a:rPr>
              <a:t>kê</a:t>
            </a:r>
            <a:r>
              <a:rPr lang="en-US" sz="1800" i="1" dirty="0">
                <a:effectLst/>
                <a:latin typeface="#9Slide03 Oswald Light" panose="00000400000000000000" pitchFamily="2" charset="0"/>
                <a:ea typeface="Cambria" panose="02040503050406030204" pitchFamily="18" charset="0"/>
              </a:rPr>
              <a:t>, 2022</a:t>
            </a:r>
            <a:endParaRPr lang="en-US" dirty="0">
              <a:latin typeface="#9Slide03 Oswald Light" panose="00000400000000000000" pitchFamily="2" charset="0"/>
            </a:endParaRPr>
          </a:p>
        </p:txBody>
      </p:sp>
      <p:pic>
        <p:nvPicPr>
          <p:cNvPr id="57" name="Picture 56">
            <a:extLst>
              <a:ext uri="{FF2B5EF4-FFF2-40B4-BE49-F238E27FC236}">
                <a16:creationId xmlns:a16="http://schemas.microsoft.com/office/drawing/2014/main" id="{72D21313-2756-E4BB-64E4-5DE517789AC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198544" y="760467"/>
            <a:ext cx="1138307" cy="640298"/>
          </a:xfrm>
          <a:prstGeom prst="rect">
            <a:avLst/>
          </a:prstGeom>
        </p:spPr>
      </p:pic>
      <p:sp>
        <p:nvSpPr>
          <p:cNvPr id="58" name="TextBox 57">
            <a:extLst>
              <a:ext uri="{FF2B5EF4-FFF2-40B4-BE49-F238E27FC236}">
                <a16:creationId xmlns:a16="http://schemas.microsoft.com/office/drawing/2014/main" id="{48512EFA-CBC7-39D4-986F-4D3CF659CDD9}"/>
              </a:ext>
            </a:extLst>
          </p:cNvPr>
          <p:cNvSpPr txBox="1"/>
          <p:nvPr/>
        </p:nvSpPr>
        <p:spPr>
          <a:xfrm>
            <a:off x="7104020" y="1104187"/>
            <a:ext cx="4696965" cy="344453"/>
          </a:xfrm>
          <a:prstGeom prst="rect">
            <a:avLst/>
          </a:prstGeom>
          <a:noFill/>
          <a:ln>
            <a:solidFill>
              <a:srgbClr val="002060"/>
            </a:solidFill>
          </a:ln>
        </p:spPr>
        <p:txBody>
          <a:bodyPr wrap="square">
            <a:spAutoFit/>
          </a:bodyPr>
          <a:lstStyle/>
          <a:p>
            <a:pPr algn="ctr">
              <a:lnSpc>
                <a:spcPct val="107000"/>
              </a:lnSpc>
              <a:spcAft>
                <a:spcPts val="600"/>
              </a:spcAft>
            </a:pPr>
            <a:r>
              <a:rPr lang="en-US" sz="1600" dirty="0">
                <a:effectLst/>
                <a:latin typeface="#9Slide03 Oswald Light" panose="00000400000000000000" pitchFamily="2" charset="0"/>
                <a:ea typeface="Times New Roman" panose="02020603050405020304" pitchFamily="18" charset="0"/>
              </a:rPr>
              <a:t> Quy </a:t>
            </a:r>
            <a:r>
              <a:rPr lang="en-US" sz="1600" dirty="0" err="1">
                <a:effectLst/>
                <a:latin typeface="#9Slide03 Oswald Light" panose="00000400000000000000" pitchFamily="2" charset="0"/>
                <a:ea typeface="Times New Roman" panose="02020603050405020304" pitchFamily="18" charset="0"/>
              </a:rPr>
              <a:t>mô</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2"/>
              </a:rPr>
              <a:t>https://bom.so/prcFyf</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3"/>
              </a:rPr>
              <a:t>https://bom.so/CyNkOO</a:t>
            </a:r>
            <a:r>
              <a:rPr lang="en-US" sz="1600" dirty="0">
                <a:effectLst/>
                <a:latin typeface="#9Slide03 Oswald Light" panose="00000400000000000000" pitchFamily="2" charset="0"/>
                <a:ea typeface="Times New Roman" panose="02020603050405020304" pitchFamily="18" charset="0"/>
              </a:rPr>
              <a:t> </a:t>
            </a:r>
          </a:p>
        </p:txBody>
      </p:sp>
    </p:spTree>
    <p:extLst>
      <p:ext uri="{BB962C8B-B14F-4D97-AF65-F5344CB8AC3E}">
        <p14:creationId xmlns:p14="http://schemas.microsoft.com/office/powerpoint/2010/main" val="2368851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945EA27-B151-FDC4-FA7C-12CD3FC49D58}"/>
              </a:ext>
            </a:extLst>
          </p:cNvPr>
          <p:cNvSpPr txBox="1"/>
          <p:nvPr/>
        </p:nvSpPr>
        <p:spPr>
          <a:xfrm>
            <a:off x="207818" y="252166"/>
            <a:ext cx="11720945" cy="6186309"/>
          </a:xfrm>
          <a:prstGeom prst="rect">
            <a:avLst/>
          </a:prstGeom>
          <a:noFill/>
        </p:spPr>
        <p:txBody>
          <a:bodyPr wrap="square">
            <a:spAutoFit/>
          </a:bodyPr>
          <a:lstStyle/>
          <a:p>
            <a:pPr indent="180340" algn="just"/>
            <a:r>
              <a:rPr lang="en-US" sz="3600" b="1">
                <a:solidFill>
                  <a:schemeClr val="accent1"/>
                </a:solidFill>
                <a:effectLst/>
                <a:latin typeface="Times New Roman" panose="02020603050405020304" pitchFamily="18" charset="0"/>
                <a:ea typeface="Times New Roman" panose="02020603050405020304" pitchFamily="18" charset="0"/>
              </a:rPr>
              <a:t>1. Quy mô và tình hình gia tăng dân số</a:t>
            </a:r>
            <a:endParaRPr lang="en-US" sz="3600">
              <a:solidFill>
                <a:schemeClr val="accent1"/>
              </a:solidFill>
              <a:effectLst/>
              <a:latin typeface="Times New Roman" panose="02020603050405020304" pitchFamily="18" charset="0"/>
              <a:ea typeface="SimSun" panose="02010600030101010101" pitchFamily="2" charset="-122"/>
            </a:endParaRPr>
          </a:p>
          <a:p>
            <a:pPr indent="180340" algn="just"/>
            <a:r>
              <a:rPr lang="en-US" sz="3600">
                <a:solidFill>
                  <a:schemeClr val="accent1"/>
                </a:solidFill>
                <a:effectLst/>
                <a:latin typeface="Times New Roman" panose="02020603050405020304" pitchFamily="18" charset="0"/>
                <a:ea typeface="Times New Roman" panose="02020603050405020304" pitchFamily="18" charset="0"/>
              </a:rPr>
              <a:t>- Việt Nam là nước đông dân, năm 2021, nước ta có 98,5 triệu người, đứng thứ 3 Đông Nam Á và thứ 15 trên thế giới.</a:t>
            </a:r>
            <a:endParaRPr lang="en-US" sz="3600">
              <a:solidFill>
                <a:schemeClr val="accent1"/>
              </a:solidFill>
              <a:effectLst/>
              <a:latin typeface="Times New Roman" panose="02020603050405020304" pitchFamily="18" charset="0"/>
              <a:ea typeface="SimSun" panose="02010600030101010101" pitchFamily="2" charset="-122"/>
            </a:endParaRPr>
          </a:p>
          <a:p>
            <a:pPr indent="180340" algn="just"/>
            <a:r>
              <a:rPr lang="en-US" sz="3600">
                <a:solidFill>
                  <a:schemeClr val="accent1"/>
                </a:solidFill>
                <a:effectLst/>
                <a:latin typeface="Times New Roman" panose="02020603050405020304" pitchFamily="18" charset="0"/>
                <a:ea typeface="Times New Roman" panose="02020603050405020304" pitchFamily="18" charset="0"/>
              </a:rPr>
              <a:t>- Tỉ lệ gia tăng dân số tự nhiên có xu hướng giảm dần nhờ chính sách dân số phù hợp với các chiến lược phát triển kinh tế - xã hội.</a:t>
            </a:r>
            <a:endParaRPr lang="en-US" sz="3600">
              <a:solidFill>
                <a:schemeClr val="accent1"/>
              </a:solidFill>
              <a:effectLst/>
              <a:latin typeface="Times New Roman" panose="02020603050405020304" pitchFamily="18" charset="0"/>
              <a:ea typeface="SimSun" panose="02010600030101010101" pitchFamily="2" charset="-122"/>
            </a:endParaRPr>
          </a:p>
          <a:p>
            <a:pPr algn="just"/>
            <a:r>
              <a:rPr lang="en-US" sz="3600">
                <a:solidFill>
                  <a:schemeClr val="accent1"/>
                </a:solidFill>
                <a:effectLst/>
                <a:latin typeface="Times New Roman" panose="02020603050405020304" pitchFamily="18" charset="0"/>
                <a:ea typeface="Times New Roman" panose="02020603050405020304" pitchFamily="18" charset="0"/>
              </a:rPr>
              <a:t>- Số dân đông tạo ra nguồn lao động dồi dào, thị trường tiêu thụ rộng lớn, là nguồn lực quan trọng cho sự phát triển kinh tế đất nước. </a:t>
            </a:r>
          </a:p>
          <a:p>
            <a:pPr algn="just"/>
            <a:r>
              <a:rPr lang="en-US" sz="3600">
                <a:solidFill>
                  <a:schemeClr val="accent1"/>
                </a:solidFill>
                <a:effectLst/>
                <a:latin typeface="Times New Roman" panose="02020603050405020304" pitchFamily="18" charset="0"/>
                <a:ea typeface="Times New Roman" panose="02020603050405020304" pitchFamily="18" charset="0"/>
              </a:rPr>
              <a:t>- Quy mô và số dân tăng thêm hằng năm gây nhiều sức ép về kinh tế - xã hội và môi trường.</a:t>
            </a:r>
            <a:endParaRPr lang="en-US" sz="3600">
              <a:solidFill>
                <a:schemeClr val="accent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07319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1165810" y="862504"/>
            <a:ext cx="5845426" cy="425950"/>
          </a:xfrm>
          <a:prstGeom prst="rect">
            <a:avLst/>
          </a:prstGeom>
          <a:noFill/>
        </p:spPr>
        <p:txBody>
          <a:bodyPr wrap="square">
            <a:spAutoFit/>
          </a:bodyPr>
          <a:lstStyle/>
          <a:p>
            <a:pPr lvl="0" algn="l">
              <a:lnSpc>
                <a:spcPct val="115000"/>
              </a:lnSpc>
              <a:spcAft>
                <a:spcPts val="600"/>
              </a:spcAft>
            </a:pPr>
            <a:r>
              <a:rPr lang="vi-VN" sz="2000" b="1">
                <a:solidFill>
                  <a:srgbClr val="FF0000"/>
                </a:solidFill>
                <a:effectLst/>
                <a:latin typeface="#9Slide03 Oswald Light" panose="00000400000000000000" pitchFamily="2" charset="0"/>
                <a:ea typeface="Noto Sans Symbols"/>
                <a:cs typeface="Noto Sans Symbols"/>
              </a:rPr>
              <a:t>CƠ </a:t>
            </a:r>
            <a:r>
              <a:rPr lang="vi-VN" sz="2000" b="1" dirty="0">
                <a:solidFill>
                  <a:srgbClr val="FF0000"/>
                </a:solidFill>
                <a:effectLst/>
                <a:latin typeface="#9Slide03 Oswald Light" panose="00000400000000000000" pitchFamily="2" charset="0"/>
                <a:ea typeface="Noto Sans Symbols"/>
                <a:cs typeface="Noto Sans Symbols"/>
              </a:rPr>
              <a:t>CẤU DÂN SỐ THEO TUỔI VÀ GIỚI TÍNH</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73916"/>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69158"/>
          </a:xfrm>
          <a:prstGeom prst="rect">
            <a:avLst/>
          </a:prstGeom>
          <a:noFill/>
        </p:spPr>
        <p:txBody>
          <a:bodyPr wrap="square">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 </a:t>
            </a:r>
            <a:r>
              <a:rPr lang="en-US" sz="3600" b="1" dirty="0" err="1">
                <a:solidFill>
                  <a:srgbClr val="FFFF00"/>
                </a:solidFill>
                <a:latin typeface="#9Slide03 Bebas Neue Bold" panose="020B0606020202050201" pitchFamily="34" charset="0"/>
                <a:ea typeface="Times New Roman" panose="02020603050405020304" pitchFamily="18" charset="0"/>
              </a:rPr>
              <a:t>Đặc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điểm</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58911"/>
            <a:ext cx="813971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111"/>
            <a:ext cx="6872009"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 </a:t>
            </a:r>
            <a:r>
              <a:rPr lang="en-US" sz="3200" b="1" dirty="0" err="1">
                <a:solidFill>
                  <a:schemeClr val="bg1"/>
                </a:solidFill>
                <a:latin typeface="#9Slide03 Bebas Neue Bold" panose="020B0606020202050201" pitchFamily="34" charset="0"/>
                <a:ea typeface="Times New Roman" panose="02020603050405020304" pitchFamily="18" charset="0"/>
              </a:rPr>
              <a:t>Chiến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lược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và</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giải</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pháp</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phát</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triển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133071" y="253440"/>
            <a:ext cx="238065" cy="23806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29" name="TextBox 28">
            <a:extLst>
              <a:ext uri="{FF2B5EF4-FFF2-40B4-BE49-F238E27FC236}">
                <a16:creationId xmlns:a16="http://schemas.microsoft.com/office/drawing/2014/main" id="{8E5EBF95-2E28-112D-1949-61963D2414EB}"/>
              </a:ext>
            </a:extLst>
          </p:cNvPr>
          <p:cNvSpPr txBox="1"/>
          <p:nvPr/>
        </p:nvSpPr>
        <p:spPr>
          <a:xfrm>
            <a:off x="1214637" y="1269826"/>
            <a:ext cx="5276273" cy="2127314"/>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hãy</a:t>
            </a:r>
            <a:r>
              <a:rPr lang="en-US" dirty="0">
                <a:solidFill>
                  <a:srgbClr val="002060"/>
                </a:solidFill>
                <a:latin typeface="#9Slide03 Oswald Light" panose="00000400000000000000" pitchFamily="2" charset="0"/>
              </a:rPr>
              <a:t>:</a:t>
            </a:r>
            <a:endParaRPr lang="vi-VN" dirty="0">
              <a:solidFill>
                <a:srgbClr val="002060"/>
              </a:solidFill>
              <a:latin typeface="#9Slide03 Oswald Light" panose="00000400000000000000" pitchFamily="2" charset="0"/>
            </a:endParaRPr>
          </a:p>
          <a:p>
            <a:pPr algn="just">
              <a:lnSpc>
                <a:spcPct val="150000"/>
              </a:lnSpc>
            </a:pPr>
            <a:r>
              <a:rPr lang="vi-VN" dirty="0">
                <a:solidFill>
                  <a:srgbClr val="002060"/>
                </a:solidFill>
                <a:latin typeface="#9Slide03 Oswald Light" panose="00000400000000000000" pitchFamily="2" charset="0"/>
              </a:rPr>
              <a:t>- Trình bày đặc điểm cơ cấu dân số theo tuổi và giới tính ở nước ta.</a:t>
            </a:r>
          </a:p>
          <a:p>
            <a:pPr algn="just">
              <a:lnSpc>
                <a:spcPct val="150000"/>
              </a:lnSpc>
            </a:pPr>
            <a:r>
              <a:rPr lang="vi-VN" dirty="0">
                <a:solidFill>
                  <a:srgbClr val="002060"/>
                </a:solidFill>
                <a:latin typeface="#9Slide03 Oswald Light" panose="00000400000000000000" pitchFamily="2" charset="0"/>
              </a:rPr>
              <a:t>- Giải thích sự thay đổi cơ cấu dân số theo tuổi và giới tính nước ta.</a:t>
            </a:r>
          </a:p>
          <a:p>
            <a:pPr algn="just">
              <a:lnSpc>
                <a:spcPct val="150000"/>
              </a:lnSpc>
            </a:pPr>
            <a:r>
              <a:rPr lang="vi-VN" dirty="0">
                <a:solidFill>
                  <a:srgbClr val="002060"/>
                </a:solidFill>
                <a:latin typeface="#9Slide03 Oswald Light" panose="00000400000000000000" pitchFamily="2" charset="0"/>
              </a:rPr>
              <a:t>- Phân tích những thế mạnh, hạn chế của cơ cấu dân số theo </a:t>
            </a:r>
            <a:r>
              <a:rPr lang="vi-VN" dirty="0" err="1">
                <a:solidFill>
                  <a:srgbClr val="002060"/>
                </a:solidFill>
                <a:latin typeface="#9Slide03 Oswald Light" panose="00000400000000000000" pitchFamily="2" charset="0"/>
              </a:rPr>
              <a:t>theo</a:t>
            </a:r>
            <a:r>
              <a:rPr lang="vi-VN" dirty="0">
                <a:solidFill>
                  <a:srgbClr val="002060"/>
                </a:solidFill>
                <a:latin typeface="#9Slide03 Oswald Light" panose="00000400000000000000" pitchFamily="2" charset="0"/>
              </a:rPr>
              <a:t> tuổi và giới tính nước ta. </a:t>
            </a:r>
          </a:p>
        </p:txBody>
      </p:sp>
      <p:sp>
        <p:nvSpPr>
          <p:cNvPr id="41" name="TextBox 40">
            <a:extLst>
              <a:ext uri="{FF2B5EF4-FFF2-40B4-BE49-F238E27FC236}">
                <a16:creationId xmlns:a16="http://schemas.microsoft.com/office/drawing/2014/main" id="{077C6C00-0E8D-1E0E-7795-14279C146092}"/>
              </a:ext>
            </a:extLst>
          </p:cNvPr>
          <p:cNvSpPr txBox="1"/>
          <p:nvPr/>
        </p:nvSpPr>
        <p:spPr>
          <a:xfrm>
            <a:off x="6992244" y="3858714"/>
            <a:ext cx="5021827" cy="380745"/>
          </a:xfrm>
          <a:prstGeom prst="rect">
            <a:avLst/>
          </a:prstGeom>
          <a:noFill/>
        </p:spPr>
        <p:txBody>
          <a:bodyPr wrap="square">
            <a:spAutoFit/>
          </a:bodyPr>
          <a:lstStyle/>
          <a:p>
            <a:pPr indent="180340" algn="ctr">
              <a:lnSpc>
                <a:spcPct val="120000"/>
              </a:lnSpc>
              <a:spcAft>
                <a:spcPts val="600"/>
              </a:spcAft>
              <a:tabLst>
                <a:tab pos="1104900" algn="l"/>
              </a:tabLst>
            </a:pPr>
            <a:r>
              <a:rPr lang="vi-VN" dirty="0">
                <a:solidFill>
                  <a:srgbClr val="002060"/>
                </a:solidFill>
                <a:effectLst/>
                <a:latin typeface="#9Slide03 Bebas Neue Bold" panose="020B0606020202050201" pitchFamily="34" charset="0"/>
                <a:ea typeface="Cambria" panose="02040503050406030204" pitchFamily="18" charset="0"/>
                <a:cs typeface="Times New Roman" panose="02020603050405020304" pitchFamily="18" charset="0"/>
              </a:rPr>
              <a:t>CƠ CẤU DÂN SỐ THEO NHÓM TUỔI NƯỚC TA, GIAI ĐOẠN 2009 – 2021</a:t>
            </a:r>
            <a:endParaRPr lang="en-US" dirty="0">
              <a:solidFill>
                <a:srgbClr val="002060"/>
              </a:solidFill>
              <a:effectLst/>
              <a:latin typeface="#9Slide03 Bebas Neue Bold" panose="020B0606020202050201" pitchFamily="34" charset="0"/>
              <a:ea typeface="Times New Roman" panose="02020603050405020304" pitchFamily="18" charset="0"/>
            </a:endParaRPr>
          </a:p>
        </p:txBody>
      </p:sp>
      <p:graphicFrame>
        <p:nvGraphicFramePr>
          <p:cNvPr id="42" name="Chart 41">
            <a:extLst>
              <a:ext uri="{FF2B5EF4-FFF2-40B4-BE49-F238E27FC236}">
                <a16:creationId xmlns:a16="http://schemas.microsoft.com/office/drawing/2014/main" id="{2E32E277-8CA2-8790-7694-4A1C7E6B988B}"/>
              </a:ext>
            </a:extLst>
          </p:cNvPr>
          <p:cNvGraphicFramePr/>
          <p:nvPr>
            <p:extLst>
              <p:ext uri="{D42A27DB-BD31-4B8C-83A1-F6EECF244321}">
                <p14:modId xmlns:p14="http://schemas.microsoft.com/office/powerpoint/2010/main" val="762221907"/>
              </p:ext>
            </p:extLst>
          </p:nvPr>
        </p:nvGraphicFramePr>
        <p:xfrm>
          <a:off x="12298025" y="4091517"/>
          <a:ext cx="5486400" cy="32004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3339013096"/>
              </p:ext>
            </p:extLst>
          </p:nvPr>
        </p:nvGraphicFramePr>
        <p:xfrm>
          <a:off x="258355" y="3892665"/>
          <a:ext cx="6243575" cy="2944362"/>
        </p:xfrm>
        <a:graphic>
          <a:graphicData uri="http://schemas.openxmlformats.org/drawingml/2006/table">
            <a:tbl>
              <a:tblPr firstRow="1" firstCol="1" bandRow="1"/>
              <a:tblGrid>
                <a:gridCol w="1559597">
                  <a:extLst>
                    <a:ext uri="{9D8B030D-6E8A-4147-A177-3AD203B41FA5}">
                      <a16:colId xmlns:a16="http://schemas.microsoft.com/office/drawing/2014/main" val="3774809508"/>
                    </a:ext>
                  </a:extLst>
                </a:gridCol>
                <a:gridCol w="2602354">
                  <a:extLst>
                    <a:ext uri="{9D8B030D-6E8A-4147-A177-3AD203B41FA5}">
                      <a16:colId xmlns:a16="http://schemas.microsoft.com/office/drawing/2014/main" val="3312652984"/>
                    </a:ext>
                  </a:extLst>
                </a:gridCol>
                <a:gridCol w="2081624">
                  <a:extLst>
                    <a:ext uri="{9D8B030D-6E8A-4147-A177-3AD203B41FA5}">
                      <a16:colId xmlns:a16="http://schemas.microsoft.com/office/drawing/2014/main" val="115077727"/>
                    </a:ext>
                  </a:extLst>
                </a:gridCol>
              </a:tblGrid>
              <a:tr h="274705">
                <a:tc>
                  <a:txBody>
                    <a:bodyPr/>
                    <a:lstStyle/>
                    <a:p>
                      <a:pPr marL="0" indent="0" algn="just">
                        <a:lnSpc>
                          <a:spcPct val="120000"/>
                        </a:lnSpc>
                        <a:spcAft>
                          <a:spcPts val="600"/>
                        </a:spcAft>
                        <a:tabLst>
                          <a:tab pos="605155"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8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l">
                        <a:lnSpc>
                          <a:spcPct val="120000"/>
                        </a:lnSpc>
                        <a:spcAft>
                          <a:spcPts val="600"/>
                        </a:spcAft>
                        <a:tabLst>
                          <a:tab pos="721995" algn="l"/>
                          <a:tab pos="1101090" algn="ctr"/>
                        </a:tabLs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a.1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tuổi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a.2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giới</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tính</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Nguyên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nhân</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marL="0" marR="0" lvl="0" indent="180340" algn="l" defTabSz="914400" rtl="0" eaLnBrk="1" fontAlgn="auto" latinLnBrk="0" hangingPunct="1">
                        <a:lnSpc>
                          <a:spcPct val="120000"/>
                        </a:lnSpc>
                        <a:spcBef>
                          <a:spcPts val="0"/>
                        </a:spcBef>
                        <a:spcAft>
                          <a:spcPts val="600"/>
                        </a:spcAft>
                        <a:buClrTx/>
                        <a:buSzTx/>
                        <a:buFontTx/>
                        <a:buNone/>
                        <a:tabLst/>
                        <a:defRPr/>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mạnh</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highlight>
                            <a:srgbClr val="FDE9D9"/>
                          </a:highligh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highlight>
                          <a:srgbClr val="FDE9D9"/>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r h="659176">
                <a:tc>
                  <a:txBody>
                    <a:bodyPr/>
                    <a:lstStyle/>
                    <a:p>
                      <a:pPr marL="0" indent="169863" algn="l">
                        <a:lnSpc>
                          <a:spcPct val="120000"/>
                        </a:lnSpc>
                        <a:spcAft>
                          <a:spcPts val="600"/>
                        </a:spcAft>
                      </a:pPr>
                      <a:r>
                        <a:rPr lang="en-US" sz="1800" b="1" kern="1200" dirty="0" err="1">
                          <a:solidFill>
                            <a:schemeClr val="tx1"/>
                          </a:solidFill>
                          <a:effectLst/>
                          <a:latin typeface="#9Slide03 Oswald Light" panose="00000400000000000000" pitchFamily="2" charset="0"/>
                          <a:ea typeface="+mn-ea"/>
                          <a:cs typeface="+mn-cs"/>
                        </a:rPr>
                        <a:t>Hạn</a:t>
                      </a:r>
                      <a:r>
                        <a:rPr lang="en-US" sz="1800" b="1" kern="1200" dirty="0">
                          <a:solidFill>
                            <a:schemeClr val="tx1"/>
                          </a:solidFill>
                          <a:effectLst/>
                          <a:latin typeface="#9Slide03 Oswald Light" panose="00000400000000000000" pitchFamily="2" charset="0"/>
                          <a:ea typeface="+mn-ea"/>
                          <a:cs typeface="+mn-cs"/>
                        </a:rPr>
                        <a:t> </a:t>
                      </a:r>
                      <a:r>
                        <a:rPr lang="en-US" sz="1800" b="1" kern="1200" dirty="0" err="1">
                          <a:solidFill>
                            <a:schemeClr val="tx1"/>
                          </a:solidFill>
                          <a:effectLst/>
                          <a:latin typeface="#9Slide03 Oswald Light" panose="00000400000000000000" pitchFamily="2" charset="0"/>
                          <a:ea typeface="+mn-ea"/>
                          <a:cs typeface="+mn-cs"/>
                        </a:rPr>
                        <a:t>chế</a:t>
                      </a:r>
                      <a:endParaRPr lang="en-US" sz="18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endParaRPr lang="en-US" sz="12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endParaRPr lang="en-US" sz="1200" dirty="0">
                        <a:effectLst/>
                        <a:highlight>
                          <a:srgbClr val="FBD4B4"/>
                        </a:highligh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4266526124"/>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22947" y="760467"/>
            <a:ext cx="1138307" cy="640298"/>
          </a:xfrm>
          <a:prstGeom prst="rect">
            <a:avLst/>
          </a:prstGeom>
        </p:spPr>
      </p:pic>
      <p:pic>
        <p:nvPicPr>
          <p:cNvPr id="36" name="Picture 35">
            <a:extLst>
              <a:ext uri="{FF2B5EF4-FFF2-40B4-BE49-F238E27FC236}">
                <a16:creationId xmlns:a16="http://schemas.microsoft.com/office/drawing/2014/main" id="{19878973-B60C-D7D1-9C98-3B32A32077DA}"/>
              </a:ext>
            </a:extLst>
          </p:cNvPr>
          <p:cNvPicPr>
            <a:picLocks noChangeAspect="1"/>
          </p:cNvPicPr>
          <p:nvPr/>
        </p:nvPicPr>
        <p:blipFill>
          <a:blip r:embed="rId12"/>
          <a:stretch>
            <a:fillRect/>
          </a:stretch>
        </p:blipFill>
        <p:spPr>
          <a:xfrm>
            <a:off x="6992244" y="4335032"/>
            <a:ext cx="5056215" cy="2464057"/>
          </a:xfrm>
          <a:prstGeom prst="rect">
            <a:avLst/>
          </a:prstGeom>
          <a:ln>
            <a:solidFill>
              <a:srgbClr val="002060"/>
            </a:solidFill>
          </a:ln>
        </p:spPr>
      </p:pic>
      <p:pic>
        <p:nvPicPr>
          <p:cNvPr id="38" name="Picture 37">
            <a:extLst>
              <a:ext uri="{FF2B5EF4-FFF2-40B4-BE49-F238E27FC236}">
                <a16:creationId xmlns:a16="http://schemas.microsoft.com/office/drawing/2014/main" id="{456290A1-616F-0D20-CCD9-25AA0CE74CAF}"/>
              </a:ext>
            </a:extLst>
          </p:cNvPr>
          <p:cNvPicPr>
            <a:picLocks noChangeAspect="1"/>
          </p:cNvPicPr>
          <p:nvPr/>
        </p:nvPicPr>
        <p:blipFill>
          <a:blip r:embed="rId13"/>
          <a:stretch>
            <a:fillRect/>
          </a:stretch>
        </p:blipFill>
        <p:spPr>
          <a:xfrm>
            <a:off x="6992244" y="660451"/>
            <a:ext cx="4921530" cy="2804979"/>
          </a:xfrm>
          <a:prstGeom prst="rect">
            <a:avLst/>
          </a:prstGeom>
          <a:ln>
            <a:solidFill>
              <a:srgbClr val="002060"/>
            </a:solidFill>
          </a:ln>
        </p:spPr>
      </p:pic>
      <p:pic>
        <p:nvPicPr>
          <p:cNvPr id="40" name="Picture 2" descr="54 dân tộc Việt Nam | Báo Nhân Dân điện tử">
            <a:extLst>
              <a:ext uri="{FF2B5EF4-FFF2-40B4-BE49-F238E27FC236}">
                <a16:creationId xmlns:a16="http://schemas.microsoft.com/office/drawing/2014/main" id="{1DF19B64-A01B-6B2C-3621-A85B988971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4971" y="771262"/>
            <a:ext cx="1882782" cy="31379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E36998EA-16A3-EEC1-09F3-3FD5A1FA44A6}"/>
              </a:ext>
            </a:extLst>
          </p:cNvPr>
          <p:cNvSpPr txBox="1"/>
          <p:nvPr/>
        </p:nvSpPr>
        <p:spPr>
          <a:xfrm>
            <a:off x="5331801" y="3514260"/>
            <a:ext cx="7539532" cy="344453"/>
          </a:xfrm>
          <a:prstGeom prst="rect">
            <a:avLst/>
          </a:prstGeom>
          <a:noFill/>
        </p:spPr>
        <p:txBody>
          <a:bodyPr wrap="square">
            <a:spAutoFit/>
          </a:bodyPr>
          <a:lstStyle/>
          <a:p>
            <a:pPr algn="just">
              <a:lnSpc>
                <a:spcPct val="107000"/>
              </a:lnSpc>
              <a:spcAft>
                <a:spcPts val="600"/>
              </a:spcAft>
            </a:pPr>
            <a:r>
              <a:rPr lang="en-US" sz="1600" dirty="0" err="1">
                <a:effectLst/>
                <a:latin typeface="#9Slide03 Oswald Light" panose="00000400000000000000" pitchFamily="2" charset="0"/>
                <a:ea typeface="Times New Roman" panose="02020603050405020304" pitchFamily="18" charset="0"/>
              </a:rPr>
              <a:t>Cơ</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cấu</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5"/>
              </a:rPr>
              <a:t>https://bom.so/rlANSl</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dân</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số</a:t>
            </a:r>
            <a:r>
              <a:rPr lang="en-US" sz="1600" dirty="0">
                <a:effectLst/>
                <a:latin typeface="#9Slide03 Oswald Light" panose="00000400000000000000" pitchFamily="2" charset="0"/>
                <a:ea typeface="Times New Roman" panose="02020603050405020304" pitchFamily="18" charset="0"/>
              </a:rPr>
              <a:t> </a:t>
            </a:r>
            <a:r>
              <a:rPr lang="en-US" sz="1600" dirty="0" err="1">
                <a:effectLst/>
                <a:latin typeface="#9Slide03 Oswald Light" panose="00000400000000000000" pitchFamily="2" charset="0"/>
                <a:ea typeface="Times New Roman" panose="02020603050405020304" pitchFamily="18" charset="0"/>
              </a:rPr>
              <a:t>vàng</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6"/>
              </a:rPr>
              <a:t>https://bom.so/tvlVyR</a:t>
            </a:r>
            <a:r>
              <a:rPr lang="en-US" sz="1600" dirty="0">
                <a:effectLst/>
                <a:latin typeface="#9Slide03 Oswald Light" panose="00000400000000000000" pitchFamily="2" charset="0"/>
                <a:ea typeface="Times New Roman" panose="02020603050405020304" pitchFamily="18" charset="0"/>
              </a:rPr>
              <a:t>, </a:t>
            </a:r>
            <a:r>
              <a:rPr lang="en-US" sz="1600" u="sng" dirty="0">
                <a:solidFill>
                  <a:srgbClr val="0000FF"/>
                </a:solidFill>
                <a:effectLst/>
                <a:latin typeface="#9Slide03 Oswald Light" panose="00000400000000000000" pitchFamily="2" charset="0"/>
                <a:ea typeface="Times New Roman" panose="02020603050405020304" pitchFamily="18" charset="0"/>
                <a:hlinkClick r:id="rId17"/>
              </a:rPr>
              <a:t>https://bom.so/ndo2ka</a:t>
            </a:r>
            <a:r>
              <a:rPr lang="en-US" sz="1600" dirty="0">
                <a:effectLst/>
                <a:latin typeface="#9Slide03 Oswald Light" panose="00000400000000000000" pitchFamily="2" charset="0"/>
                <a:ea typeface="Times New Roman" panose="02020603050405020304" pitchFamily="18" charset="0"/>
              </a:rPr>
              <a:t> </a:t>
            </a:r>
          </a:p>
        </p:txBody>
      </p:sp>
    </p:spTree>
    <p:extLst>
      <p:ext uri="{BB962C8B-B14F-4D97-AF65-F5344CB8AC3E}">
        <p14:creationId xmlns:p14="http://schemas.microsoft.com/office/powerpoint/2010/main" val="4154776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505F52-A94A-5E11-54DB-B23D37DE1DDC}"/>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0C375AAD-2368-E7B7-3042-FF60B12D9FF3}"/>
              </a:ext>
            </a:extLst>
          </p:cNvPr>
          <p:cNvSpPr txBox="1"/>
          <p:nvPr/>
        </p:nvSpPr>
        <p:spPr>
          <a:xfrm>
            <a:off x="0" y="0"/>
            <a:ext cx="12192000" cy="5632311"/>
          </a:xfrm>
          <a:prstGeom prst="rect">
            <a:avLst/>
          </a:prstGeom>
          <a:noFill/>
        </p:spPr>
        <p:txBody>
          <a:bodyPr wrap="square">
            <a:spAutoFit/>
          </a:bodyPr>
          <a:lstStyle/>
          <a:p>
            <a:pPr indent="180340" algn="just"/>
            <a:r>
              <a:rPr lang="en-US" sz="2400" b="1">
                <a:solidFill>
                  <a:schemeClr val="accent1"/>
                </a:solidFill>
                <a:effectLst/>
                <a:latin typeface="Times New Roman" panose="02020603050405020304" pitchFamily="18" charset="0"/>
                <a:ea typeface="Times New Roman" panose="02020603050405020304" pitchFamily="18" charset="0"/>
              </a:rPr>
              <a:t>a) Cơ cấu theo tuổi và giới tính</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Dân số nước ta đang có xu hướng già hóa:</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Tỉ lệ người từ 65 tuổi trở lên có xu hướng tăng. </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Tỉ lệ người từ 0 - 14 tuổi trở lên có xu hướng giảm. </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Nguyên nhân:</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 Sự phát triển kinh tế, điều kiện sống và các dịch vụ y tế được cải thiện → tuổi thọ trung bình của người dân tăng.</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Giảm tỉ lệ sinh </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thay đổi cơ cấu dân số theo nhóm tuổi ở nước ta.</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Duy trì mức sinh hợp lí và cải thiện chính sách an sinh xã hội là vấn đề cấp thiết để vừa đảm bảo nguồn lao động cho các ngành kinh tế vừa chăm sóc sức khỏe cho người cao tuổi.</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Tỉ số giới tính của dân số Việt Nam khá cân bằng với 99,4 nam/100 nữ (năm 2021).</a:t>
            </a:r>
            <a:endParaRPr lang="en-US" sz="2400">
              <a:solidFill>
                <a:schemeClr val="accent1"/>
              </a:solidFill>
              <a:effectLst/>
              <a:latin typeface="Times New Roman" panose="02020603050405020304" pitchFamily="18" charset="0"/>
              <a:ea typeface="SimSun" panose="02010600030101010101" pitchFamily="2" charset="-122"/>
            </a:endParaRPr>
          </a:p>
          <a:p>
            <a:pPr indent="180340" algn="just"/>
            <a:r>
              <a:rPr lang="en-US" sz="2400">
                <a:solidFill>
                  <a:schemeClr val="accent1"/>
                </a:solidFill>
                <a:effectLst/>
                <a:latin typeface="Times New Roman" panose="02020603050405020304" pitchFamily="18" charset="0"/>
                <a:ea typeface="Times New Roman" panose="02020603050405020304" pitchFamily="18" charset="0"/>
              </a:rPr>
              <a:t>- Tỉ số giới tính khi sinh có sự chênh lệch lớn, 112 bé trai/100 bé gái (năm 2021). Nguyên nhân: chủ yếu do yếu tố tâm lí xã hội và mất cân bằng giới tính khi sinh gây ra những khó khăn về phát triển kinh tế - xã hội trong tương lai.</a:t>
            </a:r>
            <a:endParaRPr lang="en-US" sz="2400">
              <a:solidFill>
                <a:schemeClr val="accent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293275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
              <a:schemeClr val="bg1">
                <a:lumMod val="95000"/>
              </a:schemeClr>
            </a:gs>
            <a:gs pos="100000">
              <a:srgbClr val="F6F6F8"/>
            </a:gs>
            <a:gs pos="49000">
              <a:srgbClr val="FAFAFA"/>
            </a:gs>
            <a:gs pos="81000">
              <a:srgbClr val="F6F6F8"/>
            </a:gs>
          </a:gsLst>
          <a:lin ang="5400000" scaled="1"/>
          <a:tileRect/>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3A61F5-D49D-707F-A862-1AA866180B14}"/>
              </a:ext>
            </a:extLst>
          </p:cNvPr>
          <p:cNvSpPr txBox="1"/>
          <p:nvPr/>
        </p:nvSpPr>
        <p:spPr>
          <a:xfrm>
            <a:off x="1522090" y="913330"/>
            <a:ext cx="5845426" cy="425950"/>
          </a:xfrm>
          <a:prstGeom prst="rect">
            <a:avLst/>
          </a:prstGeom>
          <a:noFill/>
        </p:spPr>
        <p:txBody>
          <a:bodyPr wrap="square">
            <a:spAutoFit/>
          </a:bodyPr>
          <a:lstStyle/>
          <a:p>
            <a:pPr lvl="0" algn="l">
              <a:lnSpc>
                <a:spcPct val="115000"/>
              </a:lnSpc>
              <a:spcAft>
                <a:spcPts val="600"/>
              </a:spcAft>
            </a:pPr>
            <a:r>
              <a:rPr lang="vi-VN" sz="2000" b="1">
                <a:solidFill>
                  <a:srgbClr val="FF0000"/>
                </a:solidFill>
                <a:effectLst/>
                <a:latin typeface="#9Slide03 Oswald Light" panose="00000400000000000000" pitchFamily="2" charset="0"/>
                <a:ea typeface="Noto Sans Symbols"/>
                <a:cs typeface="Noto Sans Symbols"/>
              </a:rPr>
              <a:t>CƠ </a:t>
            </a:r>
            <a:r>
              <a:rPr lang="vi-VN" sz="2000" b="1" dirty="0">
                <a:solidFill>
                  <a:srgbClr val="FF0000"/>
                </a:solidFill>
                <a:effectLst/>
                <a:latin typeface="#9Slide03 Oswald Light" panose="00000400000000000000" pitchFamily="2" charset="0"/>
                <a:ea typeface="Noto Sans Symbols"/>
                <a:cs typeface="Noto Sans Symbols"/>
              </a:rPr>
              <a:t>CẤU DÂN SỐ THEO THÀNH PHẦN DÂN TỘC</a:t>
            </a:r>
            <a:endParaRPr lang="en-US" sz="2000" b="1" dirty="0">
              <a:solidFill>
                <a:srgbClr val="FF0000"/>
              </a:solidFill>
              <a:effectLst/>
              <a:latin typeface="#9Slide03 Oswald Light" panose="00000400000000000000" pitchFamily="2" charset="0"/>
              <a:ea typeface="Noto Sans Symbols"/>
              <a:cs typeface="Noto Sans Symbols"/>
            </a:endParaRPr>
          </a:p>
        </p:txBody>
      </p:sp>
      <p:sp>
        <p:nvSpPr>
          <p:cNvPr id="5" name="Rectangle: Single Corner Snipped 4">
            <a:extLst>
              <a:ext uri="{FF2B5EF4-FFF2-40B4-BE49-F238E27FC236}">
                <a16:creationId xmlns:a16="http://schemas.microsoft.com/office/drawing/2014/main" id="{8FC5EB88-400D-7A92-6A22-1D3928AA8DD8}"/>
              </a:ext>
            </a:extLst>
          </p:cNvPr>
          <p:cNvSpPr/>
          <p:nvPr/>
        </p:nvSpPr>
        <p:spPr>
          <a:xfrm>
            <a:off x="0" y="0"/>
            <a:ext cx="3872052" cy="673916"/>
          </a:xfrm>
          <a:prstGeom prst="snip1Rect">
            <a:avLst>
              <a:gd name="adj" fmla="val 255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6FE1E219-FEF3-BC92-6BDA-B32EE4F5B70F}"/>
              </a:ext>
            </a:extLst>
          </p:cNvPr>
          <p:cNvSpPr txBox="1"/>
          <p:nvPr/>
        </p:nvSpPr>
        <p:spPr>
          <a:xfrm>
            <a:off x="-18838" y="-965515"/>
            <a:ext cx="12191999" cy="979755"/>
          </a:xfrm>
          <a:prstGeom prst="rect">
            <a:avLst/>
          </a:prstGeom>
          <a:noFill/>
        </p:spPr>
        <p:txBody>
          <a:bodyPr wrap="square">
            <a:spAutoFit/>
          </a:bodyPr>
          <a:lstStyle/>
          <a:p>
            <a:pPr indent="180340" algn="ctr">
              <a:lnSpc>
                <a:spcPct val="120000"/>
              </a:lnSpc>
              <a:spcAft>
                <a:spcPts val="600"/>
              </a:spcAft>
            </a:pPr>
            <a:r>
              <a:rPr lang="en-US" sz="5400" b="1" dirty="0">
                <a:solidFill>
                  <a:srgbClr val="FF0000"/>
                </a:solidFill>
                <a:effectLst/>
                <a:latin typeface="#9Slide07 IcielBC Cubano Normal" panose="00000500000000000000" pitchFamily="2" charset="0"/>
                <a:ea typeface="Cambria" panose="02040503050406030204" pitchFamily="18" charset="0"/>
                <a:cs typeface="Times New Roman" panose="02020603050405020304" pitchFamily="18" charset="0"/>
              </a:rPr>
              <a:t>BÀI 7. DÂN SỐ</a:t>
            </a:r>
            <a:endParaRPr lang="en-US" sz="4000" dirty="0">
              <a:effectLst/>
              <a:latin typeface="#9Slide07 IcielBC Cubano Normal" panose="00000500000000000000" pitchFamily="2" charset="0"/>
              <a:ea typeface="Times New Roman" panose="02020603050405020304" pitchFamily="18" charset="0"/>
            </a:endParaRPr>
          </a:p>
        </p:txBody>
      </p:sp>
      <p:sp>
        <p:nvSpPr>
          <p:cNvPr id="32" name="Freeform 50">
            <a:extLst>
              <a:ext uri="{FF2B5EF4-FFF2-40B4-BE49-F238E27FC236}">
                <a16:creationId xmlns:a16="http://schemas.microsoft.com/office/drawing/2014/main" id="{43D85826-7F23-7E8F-A6D9-C83022E7D610}"/>
              </a:ext>
            </a:extLst>
          </p:cNvPr>
          <p:cNvSpPr/>
          <p:nvPr/>
        </p:nvSpPr>
        <p:spPr>
          <a:xfrm>
            <a:off x="12416011" y="4553761"/>
            <a:ext cx="319297" cy="1026158"/>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8A349D"/>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endParaRPr lang="en-US" b="1" dirty="0">
              <a:solidFill>
                <a:schemeClr val="bg1"/>
              </a:solidFill>
              <a:latin typeface="#9Slide03 Oswald Light" panose="00000400000000000000" pitchFamily="2" charset="0"/>
            </a:endParaRPr>
          </a:p>
        </p:txBody>
      </p:sp>
      <p:sp>
        <p:nvSpPr>
          <p:cNvPr id="33" name="TextBox 51">
            <a:extLst>
              <a:ext uri="{FF2B5EF4-FFF2-40B4-BE49-F238E27FC236}">
                <a16:creationId xmlns:a16="http://schemas.microsoft.com/office/drawing/2014/main" id="{50FAB138-D60F-EA0B-2895-247E671E376C}"/>
              </a:ext>
            </a:extLst>
          </p:cNvPr>
          <p:cNvSpPr txBox="1"/>
          <p:nvPr/>
        </p:nvSpPr>
        <p:spPr>
          <a:xfrm>
            <a:off x="12298025" y="3858714"/>
            <a:ext cx="2510037" cy="1829183"/>
          </a:xfrm>
          <a:prstGeom prst="rect">
            <a:avLst/>
          </a:prstGeom>
        </p:spPr>
        <p:txBody>
          <a:bodyPr lIns="50800" tIns="50800" rIns="50800" bIns="50800" rtlCol="0" anchor="ctr"/>
          <a:lstStyle/>
          <a:p>
            <a:pPr algn="ctr">
              <a:lnSpc>
                <a:spcPts val="2659"/>
              </a:lnSpc>
            </a:pPr>
            <a:endParaRPr/>
          </a:p>
        </p:txBody>
      </p:sp>
      <p:sp>
        <p:nvSpPr>
          <p:cNvPr id="23" name="Freeform 50">
            <a:extLst>
              <a:ext uri="{FF2B5EF4-FFF2-40B4-BE49-F238E27FC236}">
                <a16:creationId xmlns:a16="http://schemas.microsoft.com/office/drawing/2014/main" id="{1CC06332-9B0C-731E-86CA-DA96234B6CF3}"/>
              </a:ext>
            </a:extLst>
          </p:cNvPr>
          <p:cNvSpPr/>
          <p:nvPr/>
        </p:nvSpPr>
        <p:spPr>
          <a:xfrm>
            <a:off x="14229827" y="1910108"/>
            <a:ext cx="2081665" cy="429714"/>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FF9900"/>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dirty="0">
                <a:solidFill>
                  <a:schemeClr val="tx2">
                    <a:lumMod val="50000"/>
                  </a:schemeClr>
                </a:solidFill>
                <a:latin typeface="#9Slide03 Bebas Neue Bold" panose="020B0606020202050201" pitchFamily="34" charset="0"/>
              </a:rPr>
              <a:t>CỤM 2</a:t>
            </a:r>
            <a:endParaRPr lang="en-US" sz="2000" b="1" dirty="0">
              <a:solidFill>
                <a:schemeClr val="tx2">
                  <a:lumMod val="50000"/>
                </a:schemeClr>
              </a:solidFill>
              <a:latin typeface="#9Slide03 Bebas Neue Bold" panose="020B0606020202050201" pitchFamily="34" charset="0"/>
            </a:endParaRPr>
          </a:p>
        </p:txBody>
      </p:sp>
      <p:sp>
        <p:nvSpPr>
          <p:cNvPr id="24" name="TextBox 51">
            <a:extLst>
              <a:ext uri="{FF2B5EF4-FFF2-40B4-BE49-F238E27FC236}">
                <a16:creationId xmlns:a16="http://schemas.microsoft.com/office/drawing/2014/main" id="{2845122B-13E1-C2CB-B672-32E3BFC52D3F}"/>
              </a:ext>
            </a:extLst>
          </p:cNvPr>
          <p:cNvSpPr txBox="1"/>
          <p:nvPr/>
        </p:nvSpPr>
        <p:spPr>
          <a:xfrm>
            <a:off x="12516223" y="3858714"/>
            <a:ext cx="2817365" cy="1829183"/>
          </a:xfrm>
          <a:prstGeom prst="rect">
            <a:avLst/>
          </a:prstGeom>
        </p:spPr>
        <p:txBody>
          <a:bodyPr lIns="50800" tIns="50800" rIns="50800" bIns="50800" rtlCol="0" anchor="ctr"/>
          <a:lstStyle/>
          <a:p>
            <a:pPr algn="ctr">
              <a:lnSpc>
                <a:spcPts val="2659"/>
              </a:lnSpc>
            </a:pPr>
            <a:endParaRPr/>
          </a:p>
        </p:txBody>
      </p:sp>
      <p:sp>
        <p:nvSpPr>
          <p:cNvPr id="26" name="Freeform 53">
            <a:extLst>
              <a:ext uri="{FF2B5EF4-FFF2-40B4-BE49-F238E27FC236}">
                <a16:creationId xmlns:a16="http://schemas.microsoft.com/office/drawing/2014/main" id="{C7F43A9F-6B15-CC6D-5BB9-528369A7FF75}"/>
              </a:ext>
            </a:extLst>
          </p:cNvPr>
          <p:cNvSpPr/>
          <p:nvPr/>
        </p:nvSpPr>
        <p:spPr>
          <a:xfrm>
            <a:off x="12397302" y="3212622"/>
            <a:ext cx="319297" cy="1026159"/>
          </a:xfrm>
          <a:custGeom>
            <a:avLst/>
            <a:gdLst/>
            <a:ahLst/>
            <a:cxnLst/>
            <a:rect l="l" t="t" r="r" b="b"/>
            <a:pathLst>
              <a:path w="919148" h="238272">
                <a:moveTo>
                  <a:pt x="119136" y="0"/>
                </a:moveTo>
                <a:lnTo>
                  <a:pt x="800012" y="0"/>
                </a:lnTo>
                <a:cubicBezTo>
                  <a:pt x="865809" y="0"/>
                  <a:pt x="919148" y="53339"/>
                  <a:pt x="919148" y="119136"/>
                </a:cubicBezTo>
                <a:lnTo>
                  <a:pt x="919148" y="119136"/>
                </a:lnTo>
                <a:cubicBezTo>
                  <a:pt x="919148" y="150733"/>
                  <a:pt x="906596" y="181036"/>
                  <a:pt x="884254" y="203378"/>
                </a:cubicBezTo>
                <a:cubicBezTo>
                  <a:pt x="861912" y="225720"/>
                  <a:pt x="831609" y="238272"/>
                  <a:pt x="800012" y="238272"/>
                </a:cubicBezTo>
                <a:lnTo>
                  <a:pt x="119136" y="238272"/>
                </a:lnTo>
                <a:cubicBezTo>
                  <a:pt x="53339" y="238272"/>
                  <a:pt x="0" y="184933"/>
                  <a:pt x="0" y="119136"/>
                </a:cubicBezTo>
                <a:lnTo>
                  <a:pt x="0" y="119136"/>
                </a:lnTo>
                <a:cubicBezTo>
                  <a:pt x="0" y="53339"/>
                  <a:pt x="53339" y="0"/>
                  <a:pt x="119136" y="0"/>
                </a:cubicBezTo>
                <a:close/>
              </a:path>
            </a:pathLst>
          </a:custGeom>
          <a:solidFill>
            <a:srgbClr val="EA67A8"/>
          </a:solidFill>
          <a:ln w="28575" cap="rnd">
            <a:noFill/>
            <a:rou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b="1" dirty="0">
                <a:solidFill>
                  <a:schemeClr val="bg1"/>
                </a:solidFill>
                <a:latin typeface="#9Slide03 Oswald Light" panose="00000400000000000000" pitchFamily="2" charset="0"/>
              </a:rPr>
              <a:t>             </a:t>
            </a:r>
          </a:p>
        </p:txBody>
      </p:sp>
      <p:cxnSp>
        <p:nvCxnSpPr>
          <p:cNvPr id="12" name="Straight Connector 11">
            <a:extLst>
              <a:ext uri="{FF2B5EF4-FFF2-40B4-BE49-F238E27FC236}">
                <a16:creationId xmlns:a16="http://schemas.microsoft.com/office/drawing/2014/main" id="{2C0E48F4-B070-1E34-AB57-0164F5C2E808}"/>
              </a:ext>
            </a:extLst>
          </p:cNvPr>
          <p:cNvCxnSpPr>
            <a:cxnSpLocks/>
          </p:cNvCxnSpPr>
          <p:nvPr/>
        </p:nvCxnSpPr>
        <p:spPr>
          <a:xfrm flipH="1">
            <a:off x="411330" y="-388695"/>
            <a:ext cx="3393439"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6" name="Flowchart: Decision 15">
            <a:extLst>
              <a:ext uri="{FF2B5EF4-FFF2-40B4-BE49-F238E27FC236}">
                <a16:creationId xmlns:a16="http://schemas.microsoft.com/office/drawing/2014/main" id="{B46DAE1C-4FE6-B273-8CCE-5E29EE70A080}"/>
              </a:ext>
            </a:extLst>
          </p:cNvPr>
          <p:cNvSpPr/>
          <p:nvPr/>
        </p:nvSpPr>
        <p:spPr>
          <a:xfrm>
            <a:off x="3416399"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2BFCD01-246A-00D3-3211-D42A58167ECF}"/>
              </a:ext>
            </a:extLst>
          </p:cNvPr>
          <p:cNvCxnSpPr>
            <a:cxnSpLocks/>
          </p:cNvCxnSpPr>
          <p:nvPr/>
        </p:nvCxnSpPr>
        <p:spPr>
          <a:xfrm flipH="1">
            <a:off x="8454787" y="-388695"/>
            <a:ext cx="3288205" cy="0"/>
          </a:xfrm>
          <a:prstGeom prst="line">
            <a:avLst/>
          </a:prstGeom>
          <a:ln w="28575">
            <a:solidFill>
              <a:srgbClr val="AC4A45"/>
            </a:solidFill>
          </a:ln>
        </p:spPr>
        <p:style>
          <a:lnRef idx="1">
            <a:schemeClr val="accent2"/>
          </a:lnRef>
          <a:fillRef idx="0">
            <a:schemeClr val="accent2"/>
          </a:fillRef>
          <a:effectRef idx="0">
            <a:schemeClr val="accent2"/>
          </a:effectRef>
          <a:fontRef idx="minor">
            <a:schemeClr val="tx1"/>
          </a:fontRef>
        </p:style>
      </p:cxnSp>
      <p:sp>
        <p:nvSpPr>
          <p:cNvPr id="18" name="Flowchart: Decision 17">
            <a:extLst>
              <a:ext uri="{FF2B5EF4-FFF2-40B4-BE49-F238E27FC236}">
                <a16:creationId xmlns:a16="http://schemas.microsoft.com/office/drawing/2014/main" id="{B7A2F414-2690-EC73-0F57-956C3729BF81}"/>
              </a:ext>
            </a:extLst>
          </p:cNvPr>
          <p:cNvSpPr/>
          <p:nvPr/>
        </p:nvSpPr>
        <p:spPr>
          <a:xfrm>
            <a:off x="8454785" y="-502460"/>
            <a:ext cx="455653" cy="224908"/>
          </a:xfrm>
          <a:prstGeom prst="flowChartDecision">
            <a:avLst/>
          </a:prstGeom>
          <a:solidFill>
            <a:srgbClr val="74B2DB"/>
          </a:solidFill>
          <a:ln w="28575">
            <a:solidFill>
              <a:srgbClr val="AC4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Captain male outline">
            <a:extLst>
              <a:ext uri="{FF2B5EF4-FFF2-40B4-BE49-F238E27FC236}">
                <a16:creationId xmlns:a16="http://schemas.microsoft.com/office/drawing/2014/main" id="{08262B5D-5D7B-CEFE-A233-35F14A2740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3580" y="4208759"/>
            <a:ext cx="304800" cy="304800"/>
          </a:xfrm>
          <a:prstGeom prst="rect">
            <a:avLst/>
          </a:prstGeom>
        </p:spPr>
      </p:pic>
      <p:pic>
        <p:nvPicPr>
          <p:cNvPr id="25" name="Graphic 24" descr="Family with two children outline">
            <a:extLst>
              <a:ext uri="{FF2B5EF4-FFF2-40B4-BE49-F238E27FC236}">
                <a16:creationId xmlns:a16="http://schemas.microsoft.com/office/drawing/2014/main" id="{B7C49238-5622-1172-424A-489952263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894" y="6179910"/>
            <a:ext cx="320040" cy="320040"/>
          </a:xfrm>
          <a:prstGeom prst="rect">
            <a:avLst/>
          </a:prstGeom>
        </p:spPr>
      </p:pic>
      <p:pic>
        <p:nvPicPr>
          <p:cNvPr id="37" name="Picture 36" descr="A group of symbols on a black background&#10;&#10;Description automatically generated">
            <a:extLst>
              <a:ext uri="{FF2B5EF4-FFF2-40B4-BE49-F238E27FC236}">
                <a16:creationId xmlns:a16="http://schemas.microsoft.com/office/drawing/2014/main" id="{2DAA845C-D6EC-6956-56D2-CF9C7DE6DA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9307" y="1773324"/>
            <a:ext cx="94651" cy="4953497"/>
          </a:xfrm>
          <a:prstGeom prst="rect">
            <a:avLst/>
          </a:prstGeom>
        </p:spPr>
      </p:pic>
      <p:sp>
        <p:nvSpPr>
          <p:cNvPr id="39" name="TextBox 38">
            <a:extLst>
              <a:ext uri="{FF2B5EF4-FFF2-40B4-BE49-F238E27FC236}">
                <a16:creationId xmlns:a16="http://schemas.microsoft.com/office/drawing/2014/main" id="{F7C2EEAE-7B07-4230-FF44-2403E373772F}"/>
              </a:ext>
            </a:extLst>
          </p:cNvPr>
          <p:cNvSpPr txBox="1"/>
          <p:nvPr/>
        </p:nvSpPr>
        <p:spPr>
          <a:xfrm>
            <a:off x="-2266745" y="2686374"/>
            <a:ext cx="2127506" cy="923330"/>
          </a:xfrm>
          <a:prstGeom prst="rect">
            <a:avLst/>
          </a:prstGeom>
          <a:solidFill>
            <a:srgbClr val="00B0F0"/>
          </a:solid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US" sz="5400" dirty="0">
                <a:solidFill>
                  <a:schemeClr val="bg1"/>
                </a:solidFill>
                <a:latin typeface="#9Slide03 Bebas Neue Bold" panose="020B0606020202050201" pitchFamily="34" charset="0"/>
              </a:rPr>
              <a:t>NỘI DUNG</a:t>
            </a:r>
          </a:p>
        </p:txBody>
      </p:sp>
      <p:sp>
        <p:nvSpPr>
          <p:cNvPr id="2" name="TextBox 1">
            <a:extLst>
              <a:ext uri="{FF2B5EF4-FFF2-40B4-BE49-F238E27FC236}">
                <a16:creationId xmlns:a16="http://schemas.microsoft.com/office/drawing/2014/main" id="{F6E37024-02EC-52F2-624B-15D42A686543}"/>
              </a:ext>
            </a:extLst>
          </p:cNvPr>
          <p:cNvSpPr txBox="1"/>
          <p:nvPr/>
        </p:nvSpPr>
        <p:spPr>
          <a:xfrm>
            <a:off x="310658" y="-39052"/>
            <a:ext cx="3045988" cy="669158"/>
          </a:xfrm>
          <a:prstGeom prst="rect">
            <a:avLst/>
          </a:prstGeom>
          <a:noFill/>
        </p:spPr>
        <p:txBody>
          <a:bodyPr wrap="square">
            <a:spAutoFit/>
          </a:bodyPr>
          <a:lstStyle/>
          <a:p>
            <a:pPr indent="180340" algn="just">
              <a:lnSpc>
                <a:spcPct val="120000"/>
              </a:lnSpc>
              <a:spcBef>
                <a:spcPts val="200"/>
              </a:spcBef>
            </a:pPr>
            <a:r>
              <a:rPr lang="en-US" sz="3600" b="1" dirty="0">
                <a:solidFill>
                  <a:srgbClr val="FFFF00"/>
                </a:solidFill>
                <a:latin typeface="#9Slide03 Bebas Neue Bold" panose="020B0606020202050201" pitchFamily="34" charset="0"/>
                <a:ea typeface="Times New Roman" panose="02020603050405020304" pitchFamily="18" charset="0"/>
              </a:rPr>
              <a:t>I. </a:t>
            </a:r>
            <a:r>
              <a:rPr lang="en-US" sz="3600" b="1" dirty="0" err="1">
                <a:solidFill>
                  <a:srgbClr val="FFFF00"/>
                </a:solidFill>
                <a:latin typeface="#9Slide03 Bebas Neue Bold" panose="020B0606020202050201" pitchFamily="34" charset="0"/>
                <a:ea typeface="Times New Roman" panose="02020603050405020304" pitchFamily="18" charset="0"/>
              </a:rPr>
              <a:t>Đặc</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điểm</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dân</a:t>
            </a:r>
            <a:r>
              <a:rPr lang="en-US" sz="3600" b="1" dirty="0">
                <a:solidFill>
                  <a:srgbClr val="FFFF00"/>
                </a:solidFill>
                <a:latin typeface="#9Slide03 Bebas Neue Bold" panose="020B0606020202050201" pitchFamily="34" charset="0"/>
                <a:ea typeface="Times New Roman" panose="02020603050405020304" pitchFamily="18" charset="0"/>
              </a:rPr>
              <a:t> </a:t>
            </a:r>
            <a:r>
              <a:rPr lang="en-US" sz="3600" b="1" dirty="0" err="1">
                <a:solidFill>
                  <a:srgbClr val="FFFF00"/>
                </a:solidFill>
                <a:latin typeface="#9Slide03 Bebas Neue Bold" panose="020B0606020202050201" pitchFamily="34" charset="0"/>
                <a:ea typeface="Times New Roman" panose="02020603050405020304" pitchFamily="18" charset="0"/>
              </a:rPr>
              <a:t>số</a:t>
            </a:r>
            <a:endParaRPr lang="en-US" sz="3600" b="1" dirty="0">
              <a:solidFill>
                <a:srgbClr val="FFFF00"/>
              </a:solidFill>
              <a:latin typeface="#9Slide03 Bebas Neue Bold" panose="020B0606020202050201" pitchFamily="34" charset="0"/>
              <a:ea typeface="Times New Roman" panose="02020603050405020304" pitchFamily="18" charset="0"/>
            </a:endParaRPr>
          </a:p>
        </p:txBody>
      </p:sp>
      <p:sp>
        <p:nvSpPr>
          <p:cNvPr id="22" name="Freeform: Shape 21">
            <a:extLst>
              <a:ext uri="{FF2B5EF4-FFF2-40B4-BE49-F238E27FC236}">
                <a16:creationId xmlns:a16="http://schemas.microsoft.com/office/drawing/2014/main" id="{4E71093D-DBA6-7093-457A-EB93FAD27640}"/>
              </a:ext>
            </a:extLst>
          </p:cNvPr>
          <p:cNvSpPr/>
          <p:nvPr/>
        </p:nvSpPr>
        <p:spPr>
          <a:xfrm>
            <a:off x="0" y="1"/>
            <a:ext cx="5905109" cy="685800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DB33B36-1AFD-E893-4178-BD656BF70224}"/>
              </a:ext>
            </a:extLst>
          </p:cNvPr>
          <p:cNvSpPr/>
          <p:nvPr/>
        </p:nvSpPr>
        <p:spPr>
          <a:xfrm rot="10800000" flipV="1">
            <a:off x="5895876" y="0"/>
            <a:ext cx="6310127" cy="6850890"/>
          </a:xfrm>
          <a:custGeom>
            <a:avLst/>
            <a:gdLst>
              <a:gd name="connsiteX0" fmla="*/ 0 w 1606731"/>
              <a:gd name="connsiteY0" fmla="*/ 875211 h 875211"/>
              <a:gd name="connsiteX1" fmla="*/ 0 w 1606731"/>
              <a:gd name="connsiteY1" fmla="*/ 0 h 875211"/>
              <a:gd name="connsiteX2" fmla="*/ 1606731 w 1606731"/>
              <a:gd name="connsiteY2" fmla="*/ 0 h 875211"/>
            </a:gdLst>
            <a:ahLst/>
            <a:cxnLst>
              <a:cxn ang="0">
                <a:pos x="connsiteX0" y="connsiteY0"/>
              </a:cxn>
              <a:cxn ang="0">
                <a:pos x="connsiteX1" y="connsiteY1"/>
              </a:cxn>
              <a:cxn ang="0">
                <a:pos x="connsiteX2" y="connsiteY2"/>
              </a:cxn>
            </a:cxnLst>
            <a:rect l="l" t="t" r="r" b="b"/>
            <a:pathLst>
              <a:path w="1606731" h="875211">
                <a:moveTo>
                  <a:pt x="0" y="875211"/>
                </a:moveTo>
                <a:lnTo>
                  <a:pt x="0" y="0"/>
                </a:lnTo>
                <a:lnTo>
                  <a:pt x="1606731" y="0"/>
                </a:ln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0561111-166D-5AE5-6684-C7CB4892B5F4}"/>
              </a:ext>
            </a:extLst>
          </p:cNvPr>
          <p:cNvSpPr/>
          <p:nvPr/>
        </p:nvSpPr>
        <p:spPr>
          <a:xfrm>
            <a:off x="191624" y="244849"/>
            <a:ext cx="238065" cy="238065"/>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pic>
        <p:nvPicPr>
          <p:cNvPr id="46" name="Picture 45">
            <a:extLst>
              <a:ext uri="{FF2B5EF4-FFF2-40B4-BE49-F238E27FC236}">
                <a16:creationId xmlns:a16="http://schemas.microsoft.com/office/drawing/2014/main" id="{BCBE5687-F0E2-01F9-4BA0-94F271B79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8494" y="794689"/>
            <a:ext cx="786202" cy="786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Single Corner Snipped 6">
            <a:extLst>
              <a:ext uri="{FF2B5EF4-FFF2-40B4-BE49-F238E27FC236}">
                <a16:creationId xmlns:a16="http://schemas.microsoft.com/office/drawing/2014/main" id="{2BD7242D-5171-17CB-118D-292B15042A91}"/>
              </a:ext>
            </a:extLst>
          </p:cNvPr>
          <p:cNvSpPr/>
          <p:nvPr/>
        </p:nvSpPr>
        <p:spPr>
          <a:xfrm>
            <a:off x="3952750" y="58911"/>
            <a:ext cx="8139712" cy="591055"/>
          </a:xfrm>
          <a:prstGeom prst="snip1Rect">
            <a:avLst>
              <a:gd name="adj" fmla="val 2550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TextBox 27">
            <a:extLst>
              <a:ext uri="{FF2B5EF4-FFF2-40B4-BE49-F238E27FC236}">
                <a16:creationId xmlns:a16="http://schemas.microsoft.com/office/drawing/2014/main" id="{B5820B41-6372-37D9-D394-0FB8AE55A890}"/>
              </a:ext>
            </a:extLst>
          </p:cNvPr>
          <p:cNvSpPr txBox="1"/>
          <p:nvPr/>
        </p:nvSpPr>
        <p:spPr>
          <a:xfrm>
            <a:off x="4302982" y="7111"/>
            <a:ext cx="6872009" cy="605102"/>
          </a:xfrm>
          <a:prstGeom prst="rect">
            <a:avLst/>
          </a:prstGeom>
          <a:noFill/>
          <a:ln>
            <a:noFill/>
          </a:ln>
        </p:spPr>
        <p:txBody>
          <a:bodyPr wrap="square" anchor="ctr">
            <a:spAutoFit/>
          </a:bodyPr>
          <a:lstStyle/>
          <a:p>
            <a:pPr indent="180340" algn="just">
              <a:lnSpc>
                <a:spcPct val="120000"/>
              </a:lnSpc>
              <a:spcBef>
                <a:spcPts val="200"/>
              </a:spcBef>
            </a:pPr>
            <a:r>
              <a:rPr lang="en-US" sz="3200" b="1" dirty="0">
                <a:solidFill>
                  <a:schemeClr val="bg1"/>
                </a:solidFill>
                <a:latin typeface="#9Slide03 Bebas Neue Bold" panose="020B0606020202050201" pitchFamily="34" charset="0"/>
                <a:ea typeface="Times New Roman" panose="02020603050405020304" pitchFamily="18" charset="0"/>
              </a:rPr>
              <a:t>II. </a:t>
            </a:r>
            <a:r>
              <a:rPr lang="en-US" sz="3200" b="1" dirty="0" err="1">
                <a:solidFill>
                  <a:schemeClr val="bg1"/>
                </a:solidFill>
                <a:latin typeface="#9Slide03 Bebas Neue Bold" panose="020B0606020202050201" pitchFamily="34" charset="0"/>
                <a:ea typeface="Times New Roman" panose="02020603050405020304" pitchFamily="18" charset="0"/>
              </a:rPr>
              <a:t>Chiến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lược</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và</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giải</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pháp</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phát</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triển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dân</a:t>
            </a:r>
            <a:r>
              <a:rPr lang="en-US" sz="3200" b="1" dirty="0">
                <a:solidFill>
                  <a:schemeClr val="bg1"/>
                </a:solidFill>
                <a:latin typeface="#9Slide03 Bebas Neue Bold" panose="020B0606020202050201" pitchFamily="34" charset="0"/>
                <a:ea typeface="Times New Roman" panose="02020603050405020304" pitchFamily="18" charset="0"/>
              </a:rPr>
              <a:t> </a:t>
            </a:r>
            <a:r>
              <a:rPr lang="en-US" sz="3200" b="1" dirty="0" err="1">
                <a:solidFill>
                  <a:schemeClr val="bg1"/>
                </a:solidFill>
                <a:latin typeface="#9Slide03 Bebas Neue Bold" panose="020B0606020202050201" pitchFamily="34" charset="0"/>
                <a:ea typeface="Times New Roman" panose="02020603050405020304" pitchFamily="18" charset="0"/>
              </a:rPr>
              <a:t>số</a:t>
            </a:r>
            <a:endParaRPr lang="en-US" sz="3200" b="1" dirty="0">
              <a:solidFill>
                <a:schemeClr val="bg1"/>
              </a:solidFill>
              <a:latin typeface="#9Slide03 Bebas Neue Bold" panose="020B0606020202050201" pitchFamily="34" charset="0"/>
              <a:ea typeface="Times New Roman" panose="02020603050405020304" pitchFamily="18" charset="0"/>
            </a:endParaRPr>
          </a:p>
        </p:txBody>
      </p:sp>
      <p:sp>
        <p:nvSpPr>
          <p:cNvPr id="31" name="Oval 30">
            <a:extLst>
              <a:ext uri="{FF2B5EF4-FFF2-40B4-BE49-F238E27FC236}">
                <a16:creationId xmlns:a16="http://schemas.microsoft.com/office/drawing/2014/main" id="{91FA89FB-888F-7720-2BAB-12480AAE8372}"/>
              </a:ext>
            </a:extLst>
          </p:cNvPr>
          <p:cNvSpPr/>
          <p:nvPr/>
        </p:nvSpPr>
        <p:spPr>
          <a:xfrm>
            <a:off x="4133071" y="253440"/>
            <a:ext cx="238065" cy="23806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pic>
        <p:nvPicPr>
          <p:cNvPr id="9" name="Picture 8" descr="A cartoon pencil with arms and legs&#10;&#10;Description automatically generated">
            <a:extLst>
              <a:ext uri="{FF2B5EF4-FFF2-40B4-BE49-F238E27FC236}">
                <a16:creationId xmlns:a16="http://schemas.microsoft.com/office/drawing/2014/main" id="{15A6C902-5CD0-9BC4-98B8-0C207F246D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629766" y="2225020"/>
            <a:ext cx="2441058" cy="3230603"/>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8E5EBF95-2E28-112D-1949-61963D2414EB}"/>
              </a:ext>
            </a:extLst>
          </p:cNvPr>
          <p:cNvSpPr txBox="1"/>
          <p:nvPr/>
        </p:nvSpPr>
        <p:spPr>
          <a:xfrm>
            <a:off x="1999065" y="1452810"/>
            <a:ext cx="5653675" cy="2127314"/>
          </a:xfrm>
          <a:prstGeom prst="rect">
            <a:avLst/>
          </a:prstGeom>
          <a:noFill/>
        </p:spPr>
        <p:txBody>
          <a:bodyPr wrap="square">
            <a:spAutoFit/>
          </a:bodyPr>
          <a:lstStyle/>
          <a:p>
            <a:pPr algn="just">
              <a:lnSpc>
                <a:spcPct val="150000"/>
              </a:lnSpc>
            </a:pPr>
            <a:r>
              <a:rPr lang="vi-VN" dirty="0">
                <a:solidFill>
                  <a:srgbClr val="002060"/>
                </a:solidFill>
                <a:latin typeface="#9Slide03 Oswald Light" panose="00000400000000000000" pitchFamily="2" charset="0"/>
              </a:rPr>
              <a:t>Dựa vào thông tin trong bài, hãy</a:t>
            </a:r>
          </a:p>
          <a:p>
            <a:pPr algn="just">
              <a:lnSpc>
                <a:spcPct val="150000"/>
              </a:lnSpc>
            </a:pPr>
            <a:r>
              <a:rPr lang="vi-VN" dirty="0">
                <a:solidFill>
                  <a:srgbClr val="002060"/>
                </a:solidFill>
                <a:latin typeface="#9Slide03 Oswald Light" panose="00000400000000000000" pitchFamily="2" charset="0"/>
              </a:rPr>
              <a:t>- Trình bày đặc điểm cơ cấu dân số theo thành phần dân tộc ở nước ta.</a:t>
            </a:r>
          </a:p>
          <a:p>
            <a:pPr algn="just">
              <a:lnSpc>
                <a:spcPct val="150000"/>
              </a:lnSpc>
            </a:pPr>
            <a:r>
              <a:rPr lang="vi-VN" dirty="0">
                <a:solidFill>
                  <a:srgbClr val="002060"/>
                </a:solidFill>
                <a:latin typeface="#9Slide03 Oswald Light" panose="00000400000000000000" pitchFamily="2" charset="0"/>
              </a:rPr>
              <a:t>- Giải thích sự thay đổi cơ cấu dân số theo thành phần dân tộc nước ta.</a:t>
            </a:r>
          </a:p>
          <a:p>
            <a:pPr algn="just">
              <a:lnSpc>
                <a:spcPct val="150000"/>
              </a:lnSpc>
            </a:pPr>
            <a:r>
              <a:rPr lang="vi-VN" dirty="0">
                <a:solidFill>
                  <a:srgbClr val="002060"/>
                </a:solidFill>
                <a:latin typeface="#9Slide03 Oswald Light" panose="00000400000000000000" pitchFamily="2" charset="0"/>
              </a:rPr>
              <a:t>- Phân tích những thế mạnh, hạn chế của cơ cấu dân số theo </a:t>
            </a:r>
            <a:r>
              <a:rPr lang="vi-VN" dirty="0" err="1">
                <a:solidFill>
                  <a:srgbClr val="002060"/>
                </a:solidFill>
                <a:latin typeface="#9Slide03 Oswald Light" panose="00000400000000000000" pitchFamily="2" charset="0"/>
              </a:rPr>
              <a:t>theo</a:t>
            </a:r>
            <a:r>
              <a:rPr lang="vi-VN" dirty="0">
                <a:solidFill>
                  <a:srgbClr val="002060"/>
                </a:solidFill>
                <a:latin typeface="#9Slide03 Oswald Light" panose="00000400000000000000" pitchFamily="2" charset="0"/>
              </a:rPr>
              <a:t> thành phần dân tộc  nước ta. </a:t>
            </a:r>
          </a:p>
        </p:txBody>
      </p:sp>
      <p:graphicFrame>
        <p:nvGraphicFramePr>
          <p:cNvPr id="49" name="Table 48">
            <a:extLst>
              <a:ext uri="{FF2B5EF4-FFF2-40B4-BE49-F238E27FC236}">
                <a16:creationId xmlns:a16="http://schemas.microsoft.com/office/drawing/2014/main" id="{EBC596F5-DC1F-1136-6C31-CB9128043DC1}"/>
              </a:ext>
            </a:extLst>
          </p:cNvPr>
          <p:cNvGraphicFramePr>
            <a:graphicFrameLocks noGrp="1"/>
          </p:cNvGraphicFramePr>
          <p:nvPr>
            <p:extLst>
              <p:ext uri="{D42A27DB-BD31-4B8C-83A1-F6EECF244321}">
                <p14:modId xmlns:p14="http://schemas.microsoft.com/office/powerpoint/2010/main" val="4029686675"/>
              </p:ext>
            </p:extLst>
          </p:nvPr>
        </p:nvGraphicFramePr>
        <p:xfrm>
          <a:off x="288169" y="4406289"/>
          <a:ext cx="5932408" cy="2285186"/>
        </p:xfrm>
        <a:graphic>
          <a:graphicData uri="http://schemas.openxmlformats.org/drawingml/2006/table">
            <a:tbl>
              <a:tblPr firstRow="1" firstCol="1" bandRow="1"/>
              <a:tblGrid>
                <a:gridCol w="2223035">
                  <a:extLst>
                    <a:ext uri="{9D8B030D-6E8A-4147-A177-3AD203B41FA5}">
                      <a16:colId xmlns:a16="http://schemas.microsoft.com/office/drawing/2014/main" val="3774809508"/>
                    </a:ext>
                  </a:extLst>
                </a:gridCol>
                <a:gridCol w="3709373">
                  <a:extLst>
                    <a:ext uri="{9D8B030D-6E8A-4147-A177-3AD203B41FA5}">
                      <a16:colId xmlns:a16="http://schemas.microsoft.com/office/drawing/2014/main" val="3312652984"/>
                    </a:ext>
                  </a:extLst>
                </a:gridCol>
              </a:tblGrid>
              <a:tr h="0">
                <a:tc>
                  <a:txBody>
                    <a:bodyPr/>
                    <a:lstStyle/>
                    <a:p>
                      <a:pPr marL="0" indent="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2.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Cơ</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cấu</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indent="180340" algn="ctr">
                        <a:lnSpc>
                          <a:spcPct val="120000"/>
                        </a:lnSpc>
                        <a:spcAft>
                          <a:spcPts val="600"/>
                        </a:spcAft>
                      </a:pP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b. Theo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thành</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phần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FFFF00"/>
                          </a:solidFill>
                          <a:effectLst/>
                          <a:latin typeface="#9Slide03 Oswald Light" panose="00000400000000000000" pitchFamily="2" charset="0"/>
                          <a:ea typeface="Cambria" panose="02040503050406030204" pitchFamily="18" charset="0"/>
                          <a:cs typeface="Times New Roman" panose="02020603050405020304" pitchFamily="18" charset="0"/>
                        </a:rPr>
                        <a:t>tộc</a:t>
                      </a:r>
                      <a:endParaRPr lang="en-US" sz="1600" dirty="0">
                        <a:solidFill>
                          <a:srgbClr val="FFFF00"/>
                        </a:solidFill>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75087026"/>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Hiện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trạng</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731860132"/>
                  </a:ext>
                </a:extLst>
              </a:tr>
              <a:tr h="659176">
                <a:tc>
                  <a:txBody>
                    <a:bodyPr/>
                    <a:lstStyle/>
                    <a:p>
                      <a:pPr indent="180340" algn="l">
                        <a:lnSpc>
                          <a:spcPct val="120000"/>
                        </a:lnSpc>
                        <a:spcAft>
                          <a:spcPts val="600"/>
                        </a:spcAft>
                      </a:pPr>
                      <a:r>
                        <a:rPr lang="en-US" sz="1800" b="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Thế mạnh</a:t>
                      </a:r>
                      <a:endParaRPr lang="en-US" sz="160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899886370"/>
                  </a:ext>
                </a:extLst>
              </a:tr>
              <a:tr h="659176">
                <a:tc>
                  <a:txBody>
                    <a:bodyPr/>
                    <a:lstStyle/>
                    <a:p>
                      <a:pPr indent="180340" algn="l">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Hạn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chế</a:t>
                      </a:r>
                      <a:endParaRPr lang="en-US" sz="1600" dirty="0">
                        <a:effectLst/>
                        <a:latin typeface="#9Slide03 Oswald Light" panose="00000400000000000000" pitchFamily="2"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indent="180340" algn="ctr">
                        <a:lnSpc>
                          <a:spcPct val="120000"/>
                        </a:lnSpc>
                        <a:spcAft>
                          <a:spcPts val="600"/>
                        </a:spcAft>
                      </a:pPr>
                      <a:r>
                        <a:rPr lang="en-US" sz="1400" b="1" dirty="0">
                          <a:effectLst/>
                          <a:latin typeface="#9Slide03 Oswald Light" panose="00000400000000000000" pitchFamily="2" charset="0"/>
                          <a:ea typeface="Cambria" panose="02040503050406030204" pitchFamily="18" charset="0"/>
                          <a:cs typeface="Times New Roman" panose="02020603050405020304" pitchFamily="18" charset="0"/>
                        </a:rPr>
                        <a:t> </a:t>
                      </a:r>
                      <a:endParaRPr lang="en-US" sz="1200" dirty="0">
                        <a:effectLst/>
                        <a:latin typeface="#9Slide03 Oswald Light" panose="000004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051967547"/>
                  </a:ext>
                </a:extLst>
              </a:tr>
            </a:tbl>
          </a:graphicData>
        </a:graphic>
      </p:graphicFrame>
      <p:pic>
        <p:nvPicPr>
          <p:cNvPr id="8" name="Picture 7">
            <a:extLst>
              <a:ext uri="{FF2B5EF4-FFF2-40B4-BE49-F238E27FC236}">
                <a16:creationId xmlns:a16="http://schemas.microsoft.com/office/drawing/2014/main" id="{DD4E5D41-B772-A91F-5DAC-8FC852CB8C1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39" b="99306" l="5703" r="92500">
                        <a14:foregroundMark x1="22109" y1="12917" x2="22109" y2="12917"/>
                        <a14:foregroundMark x1="27891" y1="33472" x2="27891" y2="33472"/>
                        <a14:foregroundMark x1="12812" y1="76667" x2="12812" y2="76667"/>
                        <a14:foregroundMark x1="11641" y1="76667" x2="11641" y2="76667"/>
                        <a14:foregroundMark x1="16328" y1="76667" x2="16328" y2="76667"/>
                        <a14:foregroundMark x1="16328" y1="76667" x2="16328" y2="76667"/>
                        <a14:foregroundMark x1="15156" y1="76667" x2="15156" y2="76667"/>
                        <a14:foregroundMark x1="89219" y1="15000" x2="89219" y2="15000"/>
                        <a14:foregroundMark x1="92734" y1="10833" x2="92734" y2="10833"/>
                        <a14:foregroundMark x1="10469" y1="85000" x2="10469" y2="85000"/>
                        <a14:foregroundMark x1="15156" y1="74583" x2="15156" y2="74583"/>
                        <a14:foregroundMark x1="62578" y1="78750" x2="62578" y2="78750"/>
                        <a14:foregroundMark x1="62578" y1="78750" x2="62578" y2="78750"/>
                        <a14:foregroundMark x1="61484" y1="72639" x2="61484" y2="72639"/>
                        <a14:foregroundMark x1="61484" y1="72639" x2="61484" y2="72639"/>
                        <a14:foregroundMark x1="27891" y1="82917" x2="27891" y2="82917"/>
                        <a14:foregroundMark x1="24375" y1="68472" x2="24375" y2="68472"/>
                        <a14:foregroundMark x1="24375" y1="68472" x2="24375" y2="68472"/>
                        <a14:foregroundMark x1="23203" y1="58194" x2="23203" y2="58194"/>
                        <a14:foregroundMark x1="12812" y1="85000" x2="12812" y2="85000"/>
                        <a14:foregroundMark x1="12812" y1="78750" x2="12812" y2="78750"/>
                        <a14:foregroundMark x1="12812" y1="78750" x2="12812" y2="78750"/>
                        <a14:foregroundMark x1="12812" y1="72639" x2="12812" y2="72639"/>
                        <a14:foregroundMark x1="17422" y1="70556" x2="17422" y2="70556"/>
                        <a14:foregroundMark x1="15156" y1="76667" x2="15156" y2="76667"/>
                        <a14:foregroundMark x1="41797" y1="91111" x2="23203" y2="51944"/>
                        <a14:foregroundMark x1="25547" y1="16944" x2="29063" y2="16944"/>
                        <a14:foregroundMark x1="11641" y1="78750" x2="5859" y2="76667"/>
                        <a14:foregroundMark x1="16328" y1="64306" x2="16328" y2="64306"/>
                        <a14:foregroundMark x1="16328" y1="82917" x2="16328" y2="82917"/>
                        <a14:foregroundMark x1="16328" y1="82917" x2="16328" y2="82917"/>
                        <a14:foregroundMark x1="25547" y1="2639" x2="25547" y2="2639"/>
                        <a14:foregroundMark x1="32500" y1="99306" x2="32500" y2="99306"/>
                        <a14:foregroundMark x1="32500" y1="99306" x2="32500" y2="99306"/>
                        <a14:foregroundMark x1="32500" y1="99306" x2="32500" y2="99306"/>
                        <a14:foregroundMark x1="51016" y1="80833" x2="51016" y2="80833"/>
                        <a14:foregroundMark x1="51016" y1="80833" x2="51016" y2="80833"/>
                        <a14:foregroundMark x1="51016" y1="85000" x2="51016" y2="85000"/>
                        <a14:foregroundMark x1="47578" y1="89028" x2="47578" y2="89028"/>
                        <a14:foregroundMark x1="48672" y1="89028" x2="48672" y2="89028"/>
                        <a14:foregroundMark x1="52188" y1="80833" x2="52188" y2="80833"/>
                        <a14:foregroundMark x1="54531" y1="80833" x2="54531" y2="80833"/>
                        <a14:foregroundMark x1="18594" y1="85000" x2="18594" y2="85000"/>
                        <a14:foregroundMark x1="49844" y1="82917" x2="49844" y2="82917"/>
                        <a14:foregroundMark x1="49844" y1="82917" x2="54531" y2="82917"/>
                      </a14:backgroundRemoval>
                    </a14:imgEffect>
                  </a14:imgLayer>
                </a14:imgProps>
              </a:ext>
            </a:extLst>
          </a:blip>
          <a:stretch>
            <a:fillRect/>
          </a:stretch>
        </p:blipFill>
        <p:spPr>
          <a:xfrm>
            <a:off x="-1404884" y="760467"/>
            <a:ext cx="1138307" cy="640298"/>
          </a:xfrm>
          <a:prstGeom prst="rect">
            <a:avLst/>
          </a:prstGeom>
        </p:spPr>
      </p:pic>
      <p:pic>
        <p:nvPicPr>
          <p:cNvPr id="36" name="Picture 35">
            <a:extLst>
              <a:ext uri="{FF2B5EF4-FFF2-40B4-BE49-F238E27FC236}">
                <a16:creationId xmlns:a16="http://schemas.microsoft.com/office/drawing/2014/main" id="{19878973-B60C-D7D1-9C98-3B32A32077DA}"/>
              </a:ext>
            </a:extLst>
          </p:cNvPr>
          <p:cNvPicPr>
            <a:picLocks noChangeAspect="1"/>
          </p:cNvPicPr>
          <p:nvPr/>
        </p:nvPicPr>
        <p:blipFill>
          <a:blip r:embed="rId12"/>
          <a:stretch>
            <a:fillRect/>
          </a:stretch>
        </p:blipFill>
        <p:spPr>
          <a:xfrm>
            <a:off x="12613493" y="4262764"/>
            <a:ext cx="419258" cy="2464057"/>
          </a:xfrm>
          <a:prstGeom prst="rect">
            <a:avLst/>
          </a:prstGeom>
          <a:ln>
            <a:solidFill>
              <a:srgbClr val="002060"/>
            </a:solidFill>
          </a:ln>
        </p:spPr>
      </p:pic>
      <p:pic>
        <p:nvPicPr>
          <p:cNvPr id="38" name="Picture 37">
            <a:extLst>
              <a:ext uri="{FF2B5EF4-FFF2-40B4-BE49-F238E27FC236}">
                <a16:creationId xmlns:a16="http://schemas.microsoft.com/office/drawing/2014/main" id="{456290A1-616F-0D20-CCD9-25AA0CE74CAF}"/>
              </a:ext>
            </a:extLst>
          </p:cNvPr>
          <p:cNvPicPr>
            <a:picLocks noChangeAspect="1"/>
          </p:cNvPicPr>
          <p:nvPr/>
        </p:nvPicPr>
        <p:blipFill>
          <a:blip r:embed="rId13"/>
          <a:stretch>
            <a:fillRect/>
          </a:stretch>
        </p:blipFill>
        <p:spPr>
          <a:xfrm>
            <a:off x="12679596" y="937333"/>
            <a:ext cx="929355" cy="2804979"/>
          </a:xfrm>
          <a:prstGeom prst="rect">
            <a:avLst/>
          </a:prstGeom>
          <a:ln>
            <a:solidFill>
              <a:srgbClr val="002060"/>
            </a:solidFill>
          </a:ln>
        </p:spPr>
      </p:pic>
      <p:pic>
        <p:nvPicPr>
          <p:cNvPr id="3074" name="Picture 2" descr="54 dân tộc Việt Nam | Báo Nhân Dân điện tử">
            <a:extLst>
              <a:ext uri="{FF2B5EF4-FFF2-40B4-BE49-F238E27FC236}">
                <a16:creationId xmlns:a16="http://schemas.microsoft.com/office/drawing/2014/main" id="{0BAD88A7-7041-5D56-0C8D-0EDABE1ABA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276" y="791980"/>
            <a:ext cx="1882782" cy="31379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16">
            <a:extLst>
              <a:ext uri="{FF2B5EF4-FFF2-40B4-BE49-F238E27FC236}">
                <a16:creationId xmlns:a16="http://schemas.microsoft.com/office/drawing/2014/main" id="{5B2384AC-AED6-92F4-CF9D-9D29858B1B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54461" y="3820870"/>
            <a:ext cx="233753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18">
            <a:extLst>
              <a:ext uri="{FF2B5EF4-FFF2-40B4-BE49-F238E27FC236}">
                <a16:creationId xmlns:a16="http://schemas.microsoft.com/office/drawing/2014/main" id="{8F1D0BC0-048D-69BF-8813-F961688ACD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09689" y="896485"/>
            <a:ext cx="4541777" cy="26809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5" name="Picture 17">
            <a:extLst>
              <a:ext uri="{FF2B5EF4-FFF2-40B4-BE49-F238E27FC236}">
                <a16:creationId xmlns:a16="http://schemas.microsoft.com/office/drawing/2014/main" id="{486C2AB3-A1AC-8F91-5B74-E2B2E41424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6199" y="3820870"/>
            <a:ext cx="3480989" cy="28786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74E2F36-2A0D-A479-B843-7B55DA457FA7}"/>
              </a:ext>
            </a:extLst>
          </p:cNvPr>
          <p:cNvPicPr>
            <a:picLocks noChangeAspect="1"/>
          </p:cNvPicPr>
          <p:nvPr/>
        </p:nvPicPr>
        <p:blipFill>
          <a:blip r:embed="rId18"/>
          <a:stretch>
            <a:fillRect/>
          </a:stretch>
        </p:blipFill>
        <p:spPr>
          <a:xfrm>
            <a:off x="-1990878" y="580431"/>
            <a:ext cx="1849058" cy="2385786"/>
          </a:xfrm>
          <a:prstGeom prst="rect">
            <a:avLst/>
          </a:prstGeom>
        </p:spPr>
      </p:pic>
    </p:spTree>
    <p:extLst>
      <p:ext uri="{BB962C8B-B14F-4D97-AF65-F5344CB8AC3E}">
        <p14:creationId xmlns:p14="http://schemas.microsoft.com/office/powerpoint/2010/main" val="1566131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B3A258-CA65-38EF-1EAC-8F9FDDABFF4D}"/>
            </a:ext>
          </a:extLst>
        </p:cNvPr>
        <p:cNvGrpSpPr/>
        <p:nvPr/>
      </p:nvGrpSpPr>
      <p:grpSpPr>
        <a:xfrm>
          <a:off x="0" y="0"/>
          <a:ext cx="0" cy="0"/>
          <a:chOff x="0" y="0"/>
          <a:chExt cx="0" cy="0"/>
        </a:xfrm>
      </p:grpSpPr>
      <p:sp>
        <p:nvSpPr>
          <p:cNvPr id="3" name="Hộp Văn bản 2">
            <a:extLst>
              <a:ext uri="{FF2B5EF4-FFF2-40B4-BE49-F238E27FC236}">
                <a16:creationId xmlns:a16="http://schemas.microsoft.com/office/drawing/2014/main" id="{956DA281-F8E7-15A4-C88C-4CC9BD5A7BC3}"/>
              </a:ext>
            </a:extLst>
          </p:cNvPr>
          <p:cNvSpPr txBox="1"/>
          <p:nvPr/>
        </p:nvSpPr>
        <p:spPr>
          <a:xfrm>
            <a:off x="96115" y="0"/>
            <a:ext cx="12019685" cy="6555641"/>
          </a:xfrm>
          <a:prstGeom prst="rect">
            <a:avLst/>
          </a:prstGeom>
          <a:noFill/>
        </p:spPr>
        <p:txBody>
          <a:bodyPr wrap="square">
            <a:spAutoFit/>
          </a:bodyPr>
          <a:lstStyle/>
          <a:p>
            <a:pPr indent="180340" algn="just"/>
            <a:r>
              <a:rPr lang="en-US" sz="2800" b="1">
                <a:solidFill>
                  <a:schemeClr val="accent1"/>
                </a:solidFill>
                <a:effectLst/>
                <a:latin typeface="Times New Roman" panose="02020603050405020304" pitchFamily="18" charset="0"/>
                <a:ea typeface="Times New Roman" panose="02020603050405020304" pitchFamily="18" charset="0"/>
              </a:rPr>
              <a:t>b) Cơ cấu thành phần dân tộc</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Nước ta có nhiều thành phần dân tộc (54 dân tộc):</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Dân tộc Kinh có số dân đông nhất, chiếm hơn 85% số dân cả nước</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Các dân tộc thiếu số như Tày, Thái, Mường, Khơ-me... chiếm gần 15% số dân cả nước (năm 2021). </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Nước ta có hơn 5,3 triệu người Việt Nam ở nước ngoài, luôn hướng về quê hương, đất nước.</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Thành phần dân tộc đa dạng:</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Tạo nên sự phong phú, đặc sắc về văn hóa, đa dạng ngành nghề truyền thống.</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Các dân tộc luôn đoàn kết, mang lại lợi thế lớn trong xây dựng và phát triển đất nước.</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Sự chênh lệch về trình độ phát triển kinh tế - xã hội giữa các dân tộc, việc bảo tồn và phát huy các giá trị truyền thống của các dân tộc gặp khó khăn. </a:t>
            </a:r>
            <a:endParaRPr lang="en-US" sz="2800">
              <a:solidFill>
                <a:schemeClr val="accent1"/>
              </a:solidFill>
              <a:effectLst/>
              <a:latin typeface="Times New Roman" panose="02020603050405020304" pitchFamily="18" charset="0"/>
              <a:ea typeface="SimSun" panose="02010600030101010101" pitchFamily="2" charset="-122"/>
            </a:endParaRPr>
          </a:p>
          <a:p>
            <a:pPr indent="180340" algn="just"/>
            <a:r>
              <a:rPr lang="en-US" sz="2800">
                <a:solidFill>
                  <a:schemeClr val="accent1"/>
                </a:solidFill>
                <a:effectLst/>
                <a:latin typeface="Times New Roman" panose="02020603050405020304" pitchFamily="18" charset="0"/>
                <a:ea typeface="Times New Roman" panose="02020603050405020304" pitchFamily="18" charset="0"/>
              </a:rPr>
              <a:t>→ Nước ta luôn quan tâm và chú trọng những chính sách đoàn kết dân tộc nhằm phát huy nguồn sức mạnh tổng hợp vào công cuộc xây dựng và bảo vệ đất nước.</a:t>
            </a:r>
            <a:endParaRPr lang="en-US" sz="2800">
              <a:solidFill>
                <a:schemeClr val="accent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993418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3610</TotalTime>
  <Words>1925</Words>
  <Application>Microsoft Office PowerPoint</Application>
  <PresentationFormat>Màn hình rộng</PresentationFormat>
  <Paragraphs>208</Paragraphs>
  <Slides>17</Slides>
  <Notes>13</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17</vt:i4>
      </vt:variant>
    </vt:vector>
  </HeadingPairs>
  <TitlesOfParts>
    <vt:vector size="28" baseType="lpstr">
      <vt:lpstr>#9Slide07 IcielBC Cubano Normal</vt:lpstr>
      <vt:lpstr>Arial</vt:lpstr>
      <vt:lpstr>Calibri</vt:lpstr>
      <vt:lpstr>Aptos</vt:lpstr>
      <vt:lpstr>#9Slide03 Oswald Light</vt:lpstr>
      <vt:lpstr>Times New Roman</vt:lpstr>
      <vt:lpstr>Wingdings</vt:lpstr>
      <vt:lpstr>#9Slide05 Legendaria</vt:lpstr>
      <vt:lpstr>Calibri Light</vt:lpstr>
      <vt:lpstr>#9Slide03 Bebas Neue Bold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N8572</dc:creator>
  <cp:lastModifiedBy>Tuyến Võ</cp:lastModifiedBy>
  <cp:revision>16</cp:revision>
  <dcterms:created xsi:type="dcterms:W3CDTF">2024-04-05T13:59:12Z</dcterms:created>
  <dcterms:modified xsi:type="dcterms:W3CDTF">2024-10-27T13:01:42Z</dcterms:modified>
</cp:coreProperties>
</file>